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690" r:id="rId5"/>
    <p:sldMasterId id="2147483705" r:id="rId6"/>
    <p:sldMasterId id="2147483717" r:id="rId7"/>
    <p:sldMasterId id="2147483729" r:id="rId8"/>
  </p:sldMasterIdLst>
  <p:notesMasterIdLst>
    <p:notesMasterId r:id="rId47"/>
  </p:notesMasterIdLst>
  <p:sldIdLst>
    <p:sldId id="259" r:id="rId9"/>
    <p:sldId id="260" r:id="rId10"/>
    <p:sldId id="261" r:id="rId11"/>
    <p:sldId id="262" r:id="rId12"/>
    <p:sldId id="263" r:id="rId13"/>
    <p:sldId id="264" r:id="rId14"/>
    <p:sldId id="258" r:id="rId15"/>
    <p:sldId id="265" r:id="rId16"/>
    <p:sldId id="309" r:id="rId17"/>
    <p:sldId id="280" r:id="rId18"/>
    <p:sldId id="266" r:id="rId19"/>
    <p:sldId id="274" r:id="rId20"/>
    <p:sldId id="267" r:id="rId21"/>
    <p:sldId id="269" r:id="rId22"/>
    <p:sldId id="302" r:id="rId23"/>
    <p:sldId id="275" r:id="rId24"/>
    <p:sldId id="276" r:id="rId25"/>
    <p:sldId id="277" r:id="rId26"/>
    <p:sldId id="278" r:id="rId27"/>
    <p:sldId id="270" r:id="rId28"/>
    <p:sldId id="268" r:id="rId29"/>
    <p:sldId id="300" r:id="rId30"/>
    <p:sldId id="271" r:id="rId31"/>
    <p:sldId id="301" r:id="rId32"/>
    <p:sldId id="307" r:id="rId33"/>
    <p:sldId id="288" r:id="rId34"/>
    <p:sldId id="289" r:id="rId35"/>
    <p:sldId id="290" r:id="rId36"/>
    <p:sldId id="305" r:id="rId37"/>
    <p:sldId id="291" r:id="rId38"/>
    <p:sldId id="293" r:id="rId39"/>
    <p:sldId id="294" r:id="rId40"/>
    <p:sldId id="296" r:id="rId41"/>
    <p:sldId id="298" r:id="rId42"/>
    <p:sldId id="297" r:id="rId43"/>
    <p:sldId id="306" r:id="rId44"/>
    <p:sldId id="281" r:id="rId45"/>
    <p:sldId id="27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B19E-5B3E-43E7-8E4D-CB5D21826A0A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5B40A-E237-4A6E-A5F0-69F2ABE7C4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90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483D-248D-4B08-8ECB-8A397247BDEC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7DA1-294F-4CA5-910E-57A9861EF759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4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97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6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69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3" cy="68574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5590800"/>
            <a:ext cx="7740000" cy="972000"/>
          </a:xfrm>
        </p:spPr>
        <p:txBody>
          <a:bodyPr tIns="18000"/>
          <a:lstStyle>
            <a:lvl1pPr marL="0" indent="0" algn="l">
              <a:buNone/>
              <a:defRPr sz="1800" spc="3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000" y="4871625"/>
            <a:ext cx="7740000" cy="720000"/>
          </a:xfrm>
        </p:spPr>
        <p:txBody>
          <a:bodyPr bIns="0" anchor="b" anchorCtr="0"/>
          <a:lstStyle>
            <a:lvl1pPr>
              <a:lnSpc>
                <a:spcPts val="3200"/>
              </a:lnSpc>
              <a:defRPr sz="3000" spc="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24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wn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 userDrawn="1">
            <p:ph type="pic" sz="quarter" idx="10"/>
          </p:nvPr>
        </p:nvSpPr>
        <p:spPr>
          <a:xfrm>
            <a:off x="0" y="1603375"/>
            <a:ext cx="9144000" cy="298608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5590800"/>
            <a:ext cx="7740000" cy="972000"/>
          </a:xfrm>
        </p:spPr>
        <p:txBody>
          <a:bodyPr tIns="18000"/>
          <a:lstStyle>
            <a:lvl1pPr marL="0" indent="0" algn="l">
              <a:buNone/>
              <a:defRPr sz="1800" spc="3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000" y="4871625"/>
            <a:ext cx="7740000" cy="720000"/>
          </a:xfrm>
        </p:spPr>
        <p:txBody>
          <a:bodyPr bIns="0" anchor="b" anchorCtr="0"/>
          <a:lstStyle>
            <a:lvl1pPr>
              <a:lnSpc>
                <a:spcPts val="3200"/>
              </a:lnSpc>
              <a:defRPr sz="3000" spc="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16031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90000"/>
            <a:ext cx="9144000" cy="22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58800"/>
            <a:ext cx="9144000" cy="684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779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liv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84000" y="1620000"/>
            <a:ext cx="7740000" cy="38880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24000"/>
            <a:ext cx="7740000" cy="3888000"/>
          </a:xfrm>
        </p:spPr>
        <p:txBody>
          <a:bodyPr lIns="36000" tIns="36000" rIns="36000" bIns="36000">
            <a:noAutofit/>
          </a:bodyPr>
          <a:lstStyle>
            <a:lvl1pPr marL="0" indent="0">
              <a:lnSpc>
                <a:spcPts val="1750"/>
              </a:lnSpc>
              <a:spcBef>
                <a:spcPts val="600"/>
              </a:spcBef>
              <a:spcAft>
                <a:spcPts val="250"/>
              </a:spcAft>
              <a:buFontTx/>
              <a:buNone/>
              <a:defRPr sz="1600" baseline="0">
                <a:solidFill>
                  <a:schemeClr val="tx2"/>
                </a:solidFill>
              </a:defRPr>
            </a:lvl1pPr>
            <a:lvl2pPr marL="0" indent="-288000">
              <a:buClr>
                <a:schemeClr val="tx2"/>
              </a:buClr>
              <a:buFont typeface="Wingdings 2" panose="05020102010507070707" pitchFamily="18" charset="2"/>
              <a:buChar char=""/>
              <a:defRPr sz="1600" baseline="0">
                <a:solidFill>
                  <a:schemeClr val="tx2"/>
                </a:solidFill>
              </a:defRPr>
            </a:lvl2pPr>
            <a:lvl3pPr marL="576000" indent="-288000">
              <a:buClr>
                <a:schemeClr val="tx2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864000" indent="-288000"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898525" algn="l"/>
              </a:tabLst>
              <a:defRPr sz="1600" baseline="0">
                <a:solidFill>
                  <a:schemeClr val="tx2"/>
                </a:solidFill>
              </a:defRPr>
            </a:lvl4pPr>
            <a:lvl5pPr marL="1152000" indent="-288000">
              <a:buClr>
                <a:schemeClr val="tx2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7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Oliv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00" y="1584000"/>
            <a:ext cx="3671970" cy="38880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584000"/>
            <a:ext cx="3672000" cy="38880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0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84000" y="2124000"/>
            <a:ext cx="3672000" cy="388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842000" y="2124000"/>
            <a:ext cx="3672000" cy="388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Oliv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1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00"/>
            <a:ext cx="9144000" cy="6827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3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tx2"/>
                </a:solidFill>
              </a:defRPr>
            </a:lvl1pPr>
            <a:lvl2pPr marL="0" indent="-288000">
              <a:buFont typeface="Wingdings 2" panose="05020102010507070707" pitchFamily="18" charset="2"/>
              <a:buChar char=""/>
              <a:defRPr sz="16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tx2"/>
                </a:solidFill>
              </a:defRPr>
            </a:lvl1pPr>
            <a:lvl2pPr marL="0" indent="-288000">
              <a:buFont typeface="Wingdings 2" panose="05020102010507070707" pitchFamily="18" charset="2"/>
              <a:buChar char=""/>
              <a:defRPr sz="16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1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baseline="0">
                <a:solidFill>
                  <a:schemeClr val="tx2"/>
                </a:solidFill>
              </a:defRPr>
            </a:lvl1pPr>
            <a:lvl2pPr indent="-288000"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771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1548000"/>
            <a:ext cx="7740000" cy="468000"/>
          </a:xfrm>
        </p:spPr>
        <p:txBody>
          <a:bodyPr/>
          <a:lstStyle>
            <a:lvl1pPr>
              <a:defRPr sz="1400" cap="all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photo caption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84000" y="2052000"/>
            <a:ext cx="7452000" cy="3456000"/>
          </a:xfrm>
          <a:solidFill>
            <a:schemeClr val="accent4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8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1548000"/>
            <a:ext cx="7740000" cy="468000"/>
          </a:xfrm>
        </p:spPr>
        <p:txBody>
          <a:bodyPr/>
          <a:lstStyle>
            <a:lvl1pPr>
              <a:defRPr sz="1400" cap="all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photo caption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8"/>
          </p:nvPr>
        </p:nvSpPr>
        <p:spPr>
          <a:xfrm>
            <a:off x="684000" y="2052000"/>
            <a:ext cx="7452000" cy="34560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chart</a:t>
            </a:r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223"/>
            <a:ext cx="9144000" cy="68275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3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84000" y="537317"/>
            <a:ext cx="7740000" cy="544183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spAutoFit/>
          </a:bodyPr>
          <a:lstStyle/>
          <a:p>
            <a:r>
              <a:rPr lang="en-AU" sz="3000" spc="40" dirty="0">
                <a:solidFill>
                  <a:srgbClr val="313E37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460" y="982628"/>
            <a:ext cx="7740000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spAutoFit/>
          </a:bodyPr>
          <a:lstStyle/>
          <a:p>
            <a:r>
              <a:rPr lang="en-AU" kern="1800" spc="20" dirty="0">
                <a:solidFill>
                  <a:srgbClr val="313E37"/>
                </a:solidFill>
              </a:rPr>
              <a:t>From the Wet Tropics Cluster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5" y="3090434"/>
            <a:ext cx="6114300" cy="16184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84000" y="537317"/>
            <a:ext cx="7740000" cy="544183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spAutoFit/>
          </a:bodyPr>
          <a:lstStyle/>
          <a:p>
            <a:r>
              <a:rPr lang="en-AU" sz="3000" spc="40" dirty="0">
                <a:solidFill>
                  <a:srgbClr val="313E37"/>
                </a:solidFill>
              </a:rPr>
              <a:t>Contacts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2376000"/>
            <a:ext cx="2412000" cy="360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 spc="-10" baseline="0"/>
            </a:lvl1pPr>
          </a:lstStyle>
          <a:p>
            <a:pPr lvl="0"/>
            <a:r>
              <a:rPr lang="en-US" dirty="0" smtClean="0"/>
              <a:t>Insert your street address, email, telephone &amp; Web address listing each on a new line.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276000" y="2376000"/>
            <a:ext cx="2412000" cy="360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-1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your street address, email, telephone &amp; Web address listing each on a new line.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68000" y="2376000"/>
            <a:ext cx="2412000" cy="360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 spc="-10" baseline="0"/>
            </a:lvl1pPr>
          </a:lstStyle>
          <a:p>
            <a:pPr lvl="0"/>
            <a:r>
              <a:rPr lang="en-US" dirty="0" smtClean="0"/>
              <a:t>Insert your street address, email, telephone &amp; Web address listing each on a new line.</a:t>
            </a:r>
          </a:p>
        </p:txBody>
      </p:sp>
    </p:spTree>
    <p:extLst>
      <p:ext uri="{BB962C8B-B14F-4D97-AF65-F5344CB8AC3E}">
        <p14:creationId xmlns:p14="http://schemas.microsoft.com/office/powerpoint/2010/main" val="125044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32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1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9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21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7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3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423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4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7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0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62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11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63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40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0CD7F3-6900-4E6E-9F9B-8294D357F4A8}" type="datetimeFigureOut">
              <a:rPr lang="en-US" smtClean="0">
                <a:solidFill>
                  <a:srgbClr val="000000"/>
                </a:solidFill>
              </a:rPr>
              <a:pPr/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7C240A-9F72-4280-B293-E0E2B29583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0CD7F3-6900-4E6E-9F9B-8294D357F4A8}" type="datetimeFigureOut">
              <a:rPr lang="en-US" smtClean="0">
                <a:solidFill>
                  <a:srgbClr val="000000"/>
                </a:solidFill>
              </a:rPr>
              <a:pPr/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7C240A-9F72-4280-B293-E0E2B29583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10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3" cy="68574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5590800"/>
            <a:ext cx="7740000" cy="972000"/>
          </a:xfrm>
        </p:spPr>
        <p:txBody>
          <a:bodyPr tIns="18000"/>
          <a:lstStyle>
            <a:lvl1pPr marL="0" indent="0" algn="l">
              <a:buNone/>
              <a:defRPr sz="1800" spc="3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000" y="4871625"/>
            <a:ext cx="7740000" cy="720000"/>
          </a:xfrm>
        </p:spPr>
        <p:txBody>
          <a:bodyPr bIns="0" anchor="b" anchorCtr="0"/>
          <a:lstStyle>
            <a:lvl1pPr>
              <a:lnSpc>
                <a:spcPts val="3200"/>
              </a:lnSpc>
              <a:defRPr sz="3000" spc="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929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015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wn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 userDrawn="1">
            <p:ph type="pic" sz="quarter" idx="10"/>
          </p:nvPr>
        </p:nvSpPr>
        <p:spPr>
          <a:xfrm>
            <a:off x="0" y="1603375"/>
            <a:ext cx="9144000" cy="298608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5590800"/>
            <a:ext cx="7740000" cy="972000"/>
          </a:xfrm>
        </p:spPr>
        <p:txBody>
          <a:bodyPr tIns="18000"/>
          <a:lstStyle>
            <a:lvl1pPr marL="0" indent="0" algn="l">
              <a:buNone/>
              <a:defRPr sz="1800" spc="3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000" y="4871625"/>
            <a:ext cx="7740000" cy="720000"/>
          </a:xfrm>
        </p:spPr>
        <p:txBody>
          <a:bodyPr bIns="0" anchor="b" anchorCtr="0"/>
          <a:lstStyle>
            <a:lvl1pPr>
              <a:lnSpc>
                <a:spcPts val="3200"/>
              </a:lnSpc>
              <a:defRPr sz="3000" spc="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16031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90000"/>
            <a:ext cx="9144000" cy="22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58800"/>
            <a:ext cx="9144000" cy="684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740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liv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84000" y="1620000"/>
            <a:ext cx="7740000" cy="38880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24000"/>
            <a:ext cx="7740000" cy="3888000"/>
          </a:xfrm>
        </p:spPr>
        <p:txBody>
          <a:bodyPr lIns="36000" tIns="36000" rIns="36000" bIns="36000">
            <a:noAutofit/>
          </a:bodyPr>
          <a:lstStyle>
            <a:lvl1pPr marL="0" indent="0">
              <a:lnSpc>
                <a:spcPts val="1750"/>
              </a:lnSpc>
              <a:spcBef>
                <a:spcPts val="600"/>
              </a:spcBef>
              <a:spcAft>
                <a:spcPts val="250"/>
              </a:spcAft>
              <a:buFontTx/>
              <a:buNone/>
              <a:defRPr sz="1600" baseline="0">
                <a:solidFill>
                  <a:schemeClr val="tx2"/>
                </a:solidFill>
              </a:defRPr>
            </a:lvl1pPr>
            <a:lvl2pPr marL="0" indent="-288000">
              <a:buClr>
                <a:schemeClr val="tx2"/>
              </a:buClr>
              <a:buFont typeface="Wingdings 2" panose="05020102010507070707" pitchFamily="18" charset="2"/>
              <a:buChar char=""/>
              <a:defRPr sz="1600" baseline="0">
                <a:solidFill>
                  <a:schemeClr val="tx2"/>
                </a:solidFill>
              </a:defRPr>
            </a:lvl2pPr>
            <a:lvl3pPr marL="576000" indent="-288000">
              <a:buClr>
                <a:schemeClr val="tx2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864000" indent="-288000"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898525" algn="l"/>
              </a:tabLst>
              <a:defRPr sz="1600" baseline="0">
                <a:solidFill>
                  <a:schemeClr val="tx2"/>
                </a:solidFill>
              </a:defRPr>
            </a:lvl4pPr>
            <a:lvl5pPr marL="1152000" indent="-288000">
              <a:buClr>
                <a:schemeClr val="tx2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3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Oliv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00" y="1584000"/>
            <a:ext cx="3671970" cy="38880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584000"/>
            <a:ext cx="3672000" cy="38880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84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84000" y="2124000"/>
            <a:ext cx="3672000" cy="388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842000" y="2124000"/>
            <a:ext cx="3672000" cy="388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1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Oliv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bg1"/>
                </a:solidFill>
              </a:defRPr>
            </a:lvl1pPr>
            <a:lvl2pPr marL="0" indent="-288000">
              <a:buClr>
                <a:schemeClr val="bg1"/>
              </a:buClr>
              <a:buFont typeface="Wingdings 2" panose="05020102010507070707" pitchFamily="18" charset="2"/>
              <a:buChar char=""/>
              <a:defRPr sz="16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1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00"/>
            <a:ext cx="9144000" cy="6827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60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tx2"/>
                </a:solidFill>
              </a:defRPr>
            </a:lvl1pPr>
            <a:lvl2pPr marL="0" indent="-288000">
              <a:buFont typeface="Wingdings 2" panose="05020102010507070707" pitchFamily="18" charset="2"/>
              <a:buChar char=""/>
              <a:defRPr sz="16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sz="1600" baseline="0">
                <a:solidFill>
                  <a:schemeClr val="tx2"/>
                </a:solidFill>
              </a:defRPr>
            </a:lvl1pPr>
            <a:lvl2pPr marL="0" indent="-288000">
              <a:buFont typeface="Wingdings 2" panose="05020102010507070707" pitchFamily="18" charset="2"/>
              <a:buChar char=""/>
              <a:defRPr sz="16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12000" y="2124000"/>
            <a:ext cx="2412000" cy="3888000"/>
          </a:xfrm>
        </p:spPr>
        <p:txBody>
          <a:bodyPr/>
          <a:lstStyle>
            <a:lvl1pPr>
              <a:spcAft>
                <a:spcPts val="250"/>
              </a:spcAft>
              <a:defRPr baseline="0">
                <a:solidFill>
                  <a:schemeClr val="tx2"/>
                </a:solidFill>
              </a:defRPr>
            </a:lvl1pPr>
            <a:lvl2pPr indent="-288000"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87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1548000"/>
            <a:ext cx="7740000" cy="468000"/>
          </a:xfrm>
        </p:spPr>
        <p:txBody>
          <a:bodyPr/>
          <a:lstStyle>
            <a:lvl1pPr>
              <a:defRPr sz="1400" cap="all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photo caption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84000" y="2052000"/>
            <a:ext cx="7452000" cy="3456000"/>
          </a:xfrm>
          <a:solidFill>
            <a:schemeClr val="accent4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POWERPOINT PRESENTATION TITLE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CF15F-46C8-4884-8833-DC1260B619CA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84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1548000"/>
            <a:ext cx="7740000" cy="468000"/>
          </a:xfrm>
        </p:spPr>
        <p:txBody>
          <a:bodyPr/>
          <a:lstStyle>
            <a:lvl1pPr>
              <a:defRPr sz="1400" cap="all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photo caption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000"/>
            <a:ext cx="9144000" cy="6827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8"/>
          </p:nvPr>
        </p:nvSpPr>
        <p:spPr>
          <a:xfrm>
            <a:off x="684000" y="2052000"/>
            <a:ext cx="7452000" cy="34560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chart</a:t>
            </a:r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223"/>
            <a:ext cx="9144000" cy="68275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5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84000" y="537317"/>
            <a:ext cx="7740000" cy="544183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spAutoFit/>
          </a:bodyPr>
          <a:lstStyle/>
          <a:p>
            <a:r>
              <a:rPr lang="en-AU" sz="3000" spc="40" dirty="0">
                <a:solidFill>
                  <a:srgbClr val="313E37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460" y="982628"/>
            <a:ext cx="7740000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spAutoFit/>
          </a:bodyPr>
          <a:lstStyle/>
          <a:p>
            <a:r>
              <a:rPr lang="en-AU" kern="1800" spc="20" dirty="0">
                <a:solidFill>
                  <a:srgbClr val="313E37"/>
                </a:solidFill>
              </a:rPr>
              <a:t>From the Wet Tropics Cluster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5" y="3090434"/>
            <a:ext cx="6114300" cy="16184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4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99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84000" y="537317"/>
            <a:ext cx="7740000" cy="544183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spAutoFit/>
          </a:bodyPr>
          <a:lstStyle/>
          <a:p>
            <a:r>
              <a:rPr lang="en-AU" sz="3000" spc="40" dirty="0">
                <a:solidFill>
                  <a:srgbClr val="313E37"/>
                </a:solidFill>
              </a:rPr>
              <a:t>Contacts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2376000"/>
            <a:ext cx="2412000" cy="360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 spc="-10" baseline="0"/>
            </a:lvl1pPr>
          </a:lstStyle>
          <a:p>
            <a:pPr lvl="0"/>
            <a:r>
              <a:rPr lang="en-US" dirty="0" smtClean="0"/>
              <a:t>Insert your street address, email, telephone &amp; Web address listing each on a new line.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276000" y="2376000"/>
            <a:ext cx="2412000" cy="360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-1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your street address, email, telephone &amp; Web address listing each on a new line.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68000" y="2376000"/>
            <a:ext cx="2412000" cy="360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 spc="-10" baseline="0"/>
            </a:lvl1pPr>
          </a:lstStyle>
          <a:p>
            <a:pPr lvl="0"/>
            <a:r>
              <a:rPr lang="en-US" dirty="0" smtClean="0"/>
              <a:t>Insert your street address, email, telephone &amp; Web address listing each on a new line.</a:t>
            </a:r>
          </a:p>
        </p:txBody>
      </p:sp>
    </p:spTree>
    <p:extLst>
      <p:ext uri="{BB962C8B-B14F-4D97-AF65-F5344CB8AC3E}">
        <p14:creationId xmlns:p14="http://schemas.microsoft.com/office/powerpoint/2010/main" val="986684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099050"/>
            <a:ext cx="7740000" cy="324000"/>
          </a:xfrm>
        </p:spPr>
        <p:txBody>
          <a:bodyPr tIns="18000"/>
          <a:lstStyle>
            <a:lvl1pPr>
              <a:spcBef>
                <a:spcPts val="0"/>
              </a:spcBef>
              <a:defRPr sz="1800" kern="18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30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1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52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34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843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34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4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3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542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3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90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50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978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90BEC-5E3E-493A-8603-B91BB4FAFD84}" type="datetimeFigureOut">
              <a:rPr lang="en-AU"/>
              <a:pPr/>
              <a:t>15/09/2015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F509C7-809F-48D8-B0BF-D785BBB4177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45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4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78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38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0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444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39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61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F4E7ED"/>
                </a:solidFill>
              </a:rPr>
              <a:pPr/>
              <a:t>15/09/2015</a:t>
            </a:fld>
            <a:endParaRPr lang="en-AU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F4E7ED"/>
                </a:solidFill>
              </a:rPr>
              <a:pPr/>
              <a:t>‹#›</a:t>
            </a:fld>
            <a:endParaRPr lang="en-AU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1122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93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09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87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465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94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1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814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8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4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73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68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4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61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94CA-E0C7-49C5-A5C6-AB08CC5EBB65}" type="datetimeFigureOut">
              <a:rPr lang="en-AU" smtClean="0"/>
              <a:t>15/09/2015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F172-FB8A-4E15-907F-D06875A89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5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362100"/>
            <a:ext cx="7740000" cy="756000"/>
          </a:xfrm>
          <a:prstGeom prst="rect">
            <a:avLst/>
          </a:prstGeom>
        </p:spPr>
        <p:txBody>
          <a:bodyPr vert="horz" lIns="36000" tIns="36000" rIns="36000" bIns="1800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204830"/>
            <a:ext cx="7740000" cy="396055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00" y="6444000"/>
            <a:ext cx="5760000" cy="288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 b="1" cap="all" spc="1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86310" y="6444000"/>
            <a:ext cx="946360" cy="288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marL="0" algn="r" defTabSz="914400" rtl="0" eaLnBrk="1" latinLnBrk="0" hangingPunct="1">
              <a:defRPr lang="en-AU" sz="1000" b="1" kern="1200" cap="all" spc="10" baseline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00"/>
            <a:ext cx="9144000" cy="6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kern="1200" spc="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250"/>
        </a:spcBef>
        <a:spcAft>
          <a:spcPts val="250"/>
        </a:spcAft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SzPct val="72000"/>
        <a:buFont typeface="Wingdings 2" panose="05020102010507070707" pitchFamily="18" charset="2"/>
        <a:buChar char="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8636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alphaModFix amt="7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C33823-E907-4480-855D-7782202F3206}" type="datetime1">
              <a:rPr lang="en-AU" smtClean="0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15/09/2015</a:t>
            </a:fld>
            <a:endParaRPr lang="en-A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67C55D4-39C5-4F74-8F19-2BF3529FB4D0}" type="slidenum">
              <a:rPr lang="en-AU" smtClean="0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44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362100"/>
            <a:ext cx="7740000" cy="756000"/>
          </a:xfrm>
          <a:prstGeom prst="rect">
            <a:avLst/>
          </a:prstGeom>
        </p:spPr>
        <p:txBody>
          <a:bodyPr vert="horz" lIns="36000" tIns="36000" rIns="36000" bIns="1800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204830"/>
            <a:ext cx="7740000" cy="396055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00" y="6444000"/>
            <a:ext cx="5760000" cy="288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 b="1" cap="all" spc="1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AU" dirty="0" smtClean="0">
                <a:solidFill>
                  <a:srgbClr val="313E37"/>
                </a:solidFill>
              </a:rPr>
              <a:t>POWERPOINT PRESENTATION TITLE</a:t>
            </a:r>
            <a:endParaRPr lang="en-AU" dirty="0">
              <a:solidFill>
                <a:srgbClr val="313E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86310" y="6444000"/>
            <a:ext cx="946360" cy="288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marL="0" algn="r" defTabSz="914400" rtl="0" eaLnBrk="1" latinLnBrk="0" hangingPunct="1">
              <a:defRPr lang="en-AU" sz="1000" b="1" kern="1200" cap="all" spc="10" baseline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9ACF15F-46C8-4884-8833-DC1260B619CA}" type="slidenum">
              <a:rPr>
                <a:solidFill>
                  <a:srgbClr val="313E37"/>
                </a:solidFill>
              </a:rPr>
              <a:pPr/>
              <a:t>‹#›</a:t>
            </a:fld>
            <a:endParaRPr dirty="0">
              <a:solidFill>
                <a:srgbClr val="313E3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00"/>
            <a:ext cx="9144000" cy="6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4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kern="1200" spc="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250"/>
        </a:spcBef>
        <a:spcAft>
          <a:spcPts val="250"/>
        </a:spcAft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SzPct val="72000"/>
        <a:buFont typeface="Wingdings 2" panose="05020102010507070707" pitchFamily="18" charset="2"/>
        <a:buChar char="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8636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ts val="1750"/>
        </a:lnSpc>
        <a:spcBef>
          <a:spcPts val="0"/>
        </a:spcBef>
        <a:spcAft>
          <a:spcPts val="240"/>
        </a:spcAft>
        <a:buClr>
          <a:schemeClr val="tx2"/>
        </a:buClr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90BEC-5E3E-493A-8603-B91BB4FAFD84}" type="datetimeFigureOut">
              <a:rPr lang="en-AU" smtClean="0">
                <a:solidFill>
                  <a:srgbClr val="B13F9A"/>
                </a:solidFill>
              </a:rPr>
              <a:pPr/>
              <a:t>15/09/2015</a:t>
            </a:fld>
            <a:endParaRPr lang="en-A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AU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F509C7-809F-48D8-B0BF-D785BBB41775}" type="slidenum">
              <a:rPr lang="en-AU" smtClean="0">
                <a:solidFill>
                  <a:srgbClr val="B13F9A"/>
                </a:solidFill>
              </a:rPr>
              <a:pPr/>
              <a:t>‹#›</a:t>
            </a:fld>
            <a:endParaRPr lang="en-A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6B53-6A92-4FB8-9F5A-CBBAD2AB4AE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CC50-A622-41CD-A13A-8B9E5458826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3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4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5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7740000" cy="502496"/>
          </a:xfrm>
        </p:spPr>
        <p:txBody>
          <a:bodyPr/>
          <a:lstStyle/>
          <a:p>
            <a:r>
              <a:rPr lang="en-AU" sz="2400" dirty="0">
                <a:solidFill>
                  <a:schemeClr val="bg1">
                    <a:lumMod val="95000"/>
                  </a:schemeClr>
                </a:solidFill>
              </a:rPr>
              <a:t>April </a:t>
            </a:r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</a:rPr>
              <a:t>Reside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april.reside1@jcu.edu.au</a:t>
            </a:r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085264"/>
            <a:ext cx="8964488" cy="720000"/>
          </a:xfrm>
        </p:spPr>
        <p:txBody>
          <a:bodyPr/>
          <a:lstStyle/>
          <a:p>
            <a:r>
              <a:rPr lang="en-AU" sz="4000" dirty="0" smtClean="0"/>
              <a:t>Biodiversity &amp; climate change</a:t>
            </a:r>
            <a:endParaRPr lang="en-AU" sz="4000" dirty="0"/>
          </a:p>
        </p:txBody>
      </p:sp>
      <p:pic>
        <p:nvPicPr>
          <p:cNvPr id="4" name="Picture 2" descr="C:\Users\jc214262\Documents\Conferences\logos\CTBCC_MTB_Log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1672" y="5956102"/>
            <a:ext cx="1368150" cy="8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c214262\Documents\Conferences\logos\TESS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2" y="5828184"/>
            <a:ext cx="1584174" cy="9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2" descr="jcu_new_logo[2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17" y="6175757"/>
            <a:ext cx="1095127" cy="4997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51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2F199"/>
                </a:solidFill>
              </a:rPr>
              <a:t>Landscape prioritisation</a:t>
            </a:r>
            <a:endParaRPr lang="en-AU" dirty="0">
              <a:solidFill>
                <a:srgbClr val="E2F1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Find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areas that 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</a:rPr>
              <a:t>compliment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each other: not just with the most species, but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important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areas so that all species are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included</a:t>
            </a:r>
          </a:p>
          <a:p>
            <a:pPr lvl="1"/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weight endemic/restricted species higher</a:t>
            </a:r>
            <a:endParaRPr lang="en-AU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Include future climate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change distributions,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connectivity &amp; species dispersal </a:t>
            </a:r>
            <a:endParaRPr lang="en-A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4" name="Picture 7" descr="X:\Talk\pics\GOULFIN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81463"/>
            <a:ext cx="1584176" cy="115592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141812"/>
            <a:ext cx="863150" cy="64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7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Current priorities</a:t>
            </a:r>
            <a:endParaRPr lang="en-AU" dirty="0"/>
          </a:p>
        </p:txBody>
      </p:sp>
      <p:pic>
        <p:nvPicPr>
          <p:cNvPr id="3074" name="Picture 2" descr="E:\Projects\WTC_Reef_Catchments\pics\pngs_w_uncert_AT\Priorit_z1_cur_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35" y="1390575"/>
            <a:ext cx="4774729" cy="47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E2F199"/>
                </a:solidFill>
              </a:rPr>
              <a:t>But we don’t know what the future will bring!</a:t>
            </a:r>
            <a:endParaRPr lang="en-AU" dirty="0">
              <a:solidFill>
                <a:srgbClr val="E2F1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Incorporating uncertainty: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future areas will be down-weighted if the models disagree about their importance</a:t>
            </a:r>
          </a:p>
        </p:txBody>
      </p:sp>
    </p:spTree>
    <p:extLst>
      <p:ext uri="{BB962C8B-B14F-4D97-AF65-F5344CB8AC3E}">
        <p14:creationId xmlns:p14="http://schemas.microsoft.com/office/powerpoint/2010/main" val="693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rojects\WTC_Reef_Catchments\pics\pngs_w_uncert_AT\Priorit_z1_cur_r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/>
          <a:stretch/>
        </p:blipFill>
        <p:spPr bwMode="auto">
          <a:xfrm>
            <a:off x="321615" y="2183026"/>
            <a:ext cx="4680000" cy="42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rojects\WTC_Reef_Catchments\pics\pngs_w_uncert_AT\Priorit_z2_2055_r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/>
          <a:stretch/>
        </p:blipFill>
        <p:spPr bwMode="auto">
          <a:xfrm>
            <a:off x="4508844" y="2183026"/>
            <a:ext cx="4680000" cy="42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2592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9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rojects\WTC_Reef_Catchments\pics\pngs_w_uncert_AT\Priorit_z1_cur_r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8754" r="26614"/>
          <a:stretch/>
        </p:blipFill>
        <p:spPr bwMode="auto">
          <a:xfrm>
            <a:off x="107092" y="2183026"/>
            <a:ext cx="3146854" cy="42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rojects\WTC_Reef_Catchments\pics\pngs_w_uncert_AT\Priorit_z2_2055_r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8754" r="28770"/>
          <a:stretch/>
        </p:blipFill>
        <p:spPr bwMode="auto">
          <a:xfrm>
            <a:off x="3059832" y="2183026"/>
            <a:ext cx="2982390" cy="42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pic>
        <p:nvPicPr>
          <p:cNvPr id="5122" name="Picture 2" descr="E:\Projects\WTC_Reef_Catchments\pics\pngs_w_uncert_AT\Priorit_z3_2085_r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0293" r="29297"/>
          <a:stretch/>
        </p:blipFill>
        <p:spPr bwMode="auto">
          <a:xfrm>
            <a:off x="6300192" y="2183026"/>
            <a:ext cx="2835478" cy="41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2085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2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2F199"/>
                </a:solidFill>
              </a:rPr>
              <a:t>Current + future</a:t>
            </a:r>
            <a:endParaRPr lang="en-AU" dirty="0">
              <a:solidFill>
                <a:srgbClr val="E2F1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Incorporating several future time steps (2055 &amp;  2085) priority areas for species and the areas that overlap with each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Find optimal solution for current &amp; future biodiversity</a:t>
            </a:r>
          </a:p>
        </p:txBody>
      </p:sp>
    </p:spTree>
    <p:extLst>
      <p:ext uri="{BB962C8B-B14F-4D97-AF65-F5344CB8AC3E}">
        <p14:creationId xmlns:p14="http://schemas.microsoft.com/office/powerpoint/2010/main" val="26542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ojects\WTC_species_profiles\AWT_accuclim\Binary_current_future_change_realised\AUSFRYI_current_2085_change_real_binar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7" y="-171399"/>
            <a:ext cx="562921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Projects\working_WTC\pics\Curr_fut_diff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564" y="5013176"/>
            <a:ext cx="12711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584" y="5877272"/>
            <a:ext cx="216024" cy="504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8" name="Picture 2" descr="E:\Projects\WTC_species_profiles\AWT_accuclim\Binary_current_future_change_realised\AUSFRYI_current_2085_change_real_binary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9" b="100000" l="433" r="100000">
                        <a14:foregroundMark x1="16883" y1="4613" x2="5844" y2="18329"/>
                        <a14:foregroundMark x1="15584" y1="26933" x2="15584" y2="26933"/>
                        <a14:foregroundMark x1="29654" y1="40399" x2="29654" y2="40399"/>
                        <a14:foregroundMark x1="20130" y1="23317" x2="20130" y2="23317"/>
                        <a14:foregroundMark x1="10823" y1="19202" x2="10823" y2="19202"/>
                        <a14:foregroundMark x1="22078" y1="10848" x2="22078" y2="10848"/>
                        <a14:foregroundMark x1="26407" y1="15461" x2="26407" y2="15461"/>
                        <a14:foregroundMark x1="20779" y1="15835" x2="20779" y2="15835"/>
                        <a14:foregroundMark x1="27056" y1="37157" x2="27056" y2="37157"/>
                        <a14:foregroundMark x1="50433" y1="46135" x2="50433" y2="46135"/>
                        <a14:foregroundMark x1="34848" y1="39277" x2="34848" y2="39277"/>
                        <a14:foregroundMark x1="41558" y1="53616" x2="41558" y2="53616"/>
                        <a14:foregroundMark x1="40260" y1="69327" x2="40260" y2="69327"/>
                        <a14:foregroundMark x1="54545" y1="77681" x2="54545" y2="77681"/>
                        <a14:foregroundMark x1="61472" y1="67830" x2="61472" y2="67830"/>
                        <a14:foregroundMark x1="83766" y1="91521" x2="83766" y2="91521"/>
                        <a14:foregroundMark x1="92641" y1="94389" x2="92641" y2="94389"/>
                        <a14:foregroundMark x1="88095" y1="96259" x2="88095" y2="96259"/>
                        <a14:backgroundMark x1="85065" y1="12095" x2="85065" y2="12095"/>
                        <a14:backgroundMark x1="59524" y1="14713" x2="59524" y2="14713"/>
                        <a14:backgroundMark x1="65584" y1="4489" x2="65584" y2="4489"/>
                        <a14:backgroundMark x1="67965" y1="7107" x2="67965" y2="7107"/>
                        <a14:backgroundMark x1="66883" y1="24439" x2="66883" y2="24439"/>
                        <a14:backgroundMark x1="44589" y1="2743" x2="51299" y2="27431"/>
                        <a14:backgroundMark x1="13420" y1="70200" x2="13420" y2="70200"/>
                        <a14:backgroundMark x1="16883" y1="88155" x2="16883" y2="88155"/>
                        <a14:backgroundMark x1="85714" y1="69451" x2="85714" y2="69451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908720"/>
            <a:ext cx="2814609" cy="48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    current                   2055 	             2085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8674" y="6246604"/>
            <a:ext cx="627062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2970" y="6309320"/>
            <a:ext cx="627062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1202" y="6237312"/>
            <a:ext cx="1131118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2F199"/>
                </a:solidFill>
              </a:rPr>
              <a:t>Current + Future</a:t>
            </a:r>
            <a:endParaRPr lang="en-AU" dirty="0">
              <a:solidFill>
                <a:srgbClr val="E2F1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E:\Projects\WTC_species_profiles\AWT_accuclim\Binary_current_future_change_realised\AUSFRYI_current_2085_change_real_binar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-171399"/>
            <a:ext cx="846689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Projects\WTC_species_profiles\Species_refugia_maps\Dactylopsila_trivirgata_refugia_remna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5" t="14546" r="16312" b="76031"/>
          <a:stretch/>
        </p:blipFill>
        <p:spPr bwMode="auto">
          <a:xfrm>
            <a:off x="7232904" y="908720"/>
            <a:ext cx="18470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Projects\working_WTC\pics\Curr_fut_diff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564" y="5013176"/>
            <a:ext cx="12711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584" y="5877272"/>
            <a:ext cx="216024" cy="504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8" name="Picture 2" descr="E:\Projects\WTC_species_profiles\AWT_accuclim\Binary_current_future_change_realised\AUSFRYI_current_2085_change_real_binary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9" b="100000" l="433" r="100000">
                        <a14:foregroundMark x1="16883" y1="4613" x2="5844" y2="18329"/>
                        <a14:foregroundMark x1="15584" y1="26933" x2="15584" y2="26933"/>
                        <a14:foregroundMark x1="29654" y1="40399" x2="29654" y2="40399"/>
                        <a14:foregroundMark x1="20130" y1="23317" x2="20130" y2="23317"/>
                        <a14:foregroundMark x1="10823" y1="19202" x2="10823" y2="19202"/>
                        <a14:foregroundMark x1="22078" y1="10848" x2="22078" y2="10848"/>
                        <a14:foregroundMark x1="26407" y1="15461" x2="26407" y2="15461"/>
                        <a14:foregroundMark x1="20779" y1="15835" x2="20779" y2="15835"/>
                        <a14:foregroundMark x1="27056" y1="37157" x2="27056" y2="37157"/>
                        <a14:foregroundMark x1="50433" y1="46135" x2="50433" y2="46135"/>
                        <a14:foregroundMark x1="34848" y1="39277" x2="34848" y2="39277"/>
                        <a14:foregroundMark x1="41558" y1="53616" x2="41558" y2="53616"/>
                        <a14:foregroundMark x1="40260" y1="69327" x2="40260" y2="69327"/>
                        <a14:foregroundMark x1="54545" y1="77681" x2="54545" y2="77681"/>
                        <a14:foregroundMark x1="61472" y1="67830" x2="61472" y2="67830"/>
                        <a14:foregroundMark x1="83766" y1="91521" x2="83766" y2="91521"/>
                        <a14:foregroundMark x1="92641" y1="94389" x2="92641" y2="94389"/>
                        <a14:foregroundMark x1="88095" y1="96259" x2="88095" y2="96259"/>
                        <a14:backgroundMark x1="85065" y1="12095" x2="85065" y2="12095"/>
                        <a14:backgroundMark x1="59524" y1="14713" x2="59524" y2="14713"/>
                        <a14:backgroundMark x1="65584" y1="4489" x2="65584" y2="4489"/>
                        <a14:backgroundMark x1="67965" y1="7107" x2="67965" y2="7107"/>
                        <a14:backgroundMark x1="66883" y1="24439" x2="66883" y2="24439"/>
                        <a14:backgroundMark x1="44589" y1="2743" x2="51299" y2="27431"/>
                        <a14:backgroundMark x1="13420" y1="70200" x2="13420" y2="70200"/>
                        <a14:backgroundMark x1="16883" y1="88155" x2="16883" y2="88155"/>
                        <a14:backgroundMark x1="85714" y1="69451" x2="85714" y2="69451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908720"/>
            <a:ext cx="2814609" cy="48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    current                   2055 	             2085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8674" y="6246604"/>
            <a:ext cx="627062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2970" y="6309320"/>
            <a:ext cx="627062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1202" y="6237312"/>
            <a:ext cx="1131118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5867980"/>
            <a:ext cx="227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Change current - 2055</a:t>
            </a:r>
          </a:p>
        </p:txBody>
      </p:sp>
    </p:spTree>
    <p:extLst>
      <p:ext uri="{BB962C8B-B14F-4D97-AF65-F5344CB8AC3E}">
        <p14:creationId xmlns:p14="http://schemas.microsoft.com/office/powerpoint/2010/main" val="10212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2F199"/>
                </a:solidFill>
              </a:rPr>
              <a:t>Current + Future</a:t>
            </a:r>
            <a:endParaRPr lang="en-AU" dirty="0">
              <a:solidFill>
                <a:srgbClr val="E2F1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E:\Projects\WTC_species_profiles\AWT_accuclim\Binary_current_future_change_realised\AUSFRYI_current_2085_change_real_binar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-171399"/>
            <a:ext cx="846689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Projects\WTC_species_profiles\AWT_accuclim\Binary_current_future_change_realised\AUSFRYI_current_2085_change_real_binary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620688"/>
            <a:ext cx="4046790" cy="52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Projects\WTC_species_profiles\Species_refugia_maps\Dactylopsila_trivirgata_refugia_remna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5" t="14546" r="16312" b="76031"/>
          <a:stretch/>
        </p:blipFill>
        <p:spPr bwMode="auto">
          <a:xfrm>
            <a:off x="7232904" y="908720"/>
            <a:ext cx="18470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2492896"/>
            <a:ext cx="936104" cy="15121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620687"/>
            <a:ext cx="4046790" cy="5234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8510" y="620688"/>
            <a:ext cx="705738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98510" y="4005064"/>
            <a:ext cx="691396" cy="1849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7704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    current                   2055 	             2085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5867980"/>
            <a:ext cx="227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Change current - 2055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8674" y="6246604"/>
            <a:ext cx="627062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32970" y="6309320"/>
            <a:ext cx="627062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93210" y="6309320"/>
            <a:ext cx="1059110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2F199"/>
                </a:solidFill>
              </a:rPr>
              <a:t>Connectivity from current to future</a:t>
            </a:r>
            <a:endParaRPr lang="en-AU" dirty="0">
              <a:solidFill>
                <a:srgbClr val="E2F1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Calculate connectivity between the species current and future ranges: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	</a:t>
            </a:r>
            <a:r>
              <a:rPr lang="en-AU" dirty="0" smtClean="0">
                <a:solidFill>
                  <a:schemeClr val="bg1"/>
                </a:solidFill>
              </a:rPr>
              <a:t>current – 2055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	</a:t>
            </a:r>
            <a:r>
              <a:rPr lang="en-AU" dirty="0" smtClean="0">
                <a:solidFill>
                  <a:schemeClr val="bg1"/>
                </a:solidFill>
              </a:rPr>
              <a:t>2055 – 2085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AU" dirty="0" smtClean="0">
                <a:solidFill>
                  <a:schemeClr val="bg1"/>
                </a:solidFill>
              </a:rPr>
              <a:t>higher priority if they’re suitable in the future AND they’re connected to current cells.</a:t>
            </a:r>
          </a:p>
        </p:txBody>
      </p:sp>
    </p:spTree>
    <p:extLst>
      <p:ext uri="{BB962C8B-B14F-4D97-AF65-F5344CB8AC3E}">
        <p14:creationId xmlns:p14="http://schemas.microsoft.com/office/powerpoint/2010/main" val="4146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c214262\Documents\Pics\Stew\green_pyth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33586"/>
            <a:ext cx="4896544" cy="73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28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E2F199"/>
                </a:solidFill>
              </a:rPr>
              <a:t>What do species require to adapt</a:t>
            </a:r>
            <a:br>
              <a:rPr lang="en-AU" dirty="0" smtClean="0">
                <a:solidFill>
                  <a:srgbClr val="E2F199"/>
                </a:solidFill>
              </a:rPr>
            </a:br>
            <a:r>
              <a:rPr lang="en-AU" dirty="0" smtClean="0">
                <a:solidFill>
                  <a:srgbClr val="E2F199"/>
                </a:solidFill>
              </a:rPr>
              <a:t>to climate change?</a:t>
            </a:r>
            <a:endParaRPr lang="en-AU" dirty="0">
              <a:solidFill>
                <a:srgbClr val="E2F1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488" y="1600200"/>
            <a:ext cx="493204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</a:rPr>
              <a:t>Suitable habitat now, future, and steps in between</a:t>
            </a:r>
          </a:p>
          <a:p>
            <a:pPr marL="457200" lvl="1" indent="0">
              <a:buNone/>
            </a:pPr>
            <a:endParaRPr lang="en-AU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</a:rPr>
              <a:t>Need </a:t>
            </a:r>
            <a:r>
              <a:rPr lang="en-AU" sz="3200" dirty="0">
                <a:solidFill>
                  <a:schemeClr val="bg1">
                    <a:lumMod val="95000"/>
                  </a:schemeClr>
                </a:solidFill>
              </a:rPr>
              <a:t>to locate, protect &amp; restore crucial </a:t>
            </a:r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</a:rPr>
              <a:t>areas</a:t>
            </a:r>
            <a:endParaRPr lang="en-AU" sz="32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6453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white"/>
                </a:solidFill>
              </a:rPr>
              <a:t>Stewart Macdonald</a:t>
            </a:r>
          </a:p>
        </p:txBody>
      </p:sp>
    </p:spTree>
    <p:extLst>
      <p:ext uri="{BB962C8B-B14F-4D97-AF65-F5344CB8AC3E}">
        <p14:creationId xmlns:p14="http://schemas.microsoft.com/office/powerpoint/2010/main" val="8008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rojects\WTC_Reef_Catchments\pics\pngs_w_uncert_AT\Priorit_z1_cur_r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14123" r="31279"/>
          <a:stretch/>
        </p:blipFill>
        <p:spPr bwMode="auto">
          <a:xfrm>
            <a:off x="-36512" y="2405448"/>
            <a:ext cx="2592288" cy="3557578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592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29963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29963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2085</a:t>
            </a:r>
            <a:endParaRPr lang="en-AU" dirty="0"/>
          </a:p>
        </p:txBody>
      </p:sp>
      <p:pic>
        <p:nvPicPr>
          <p:cNvPr id="6146" name="Picture 2" descr="E:\Projects\WTC_Reef_Catchments\pics\pngs_w_uncert_AT\Priorit_z4_at_r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12944" r="29022"/>
          <a:stretch/>
        </p:blipFill>
        <p:spPr bwMode="auto">
          <a:xfrm>
            <a:off x="6512142" y="2276871"/>
            <a:ext cx="2596362" cy="3686155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Projects\WTC_Reef_Catchments\pics\pngs_w_uncert_AT\Priorit_z3_2085_r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4008" r="33920"/>
          <a:stretch/>
        </p:blipFill>
        <p:spPr bwMode="auto">
          <a:xfrm>
            <a:off x="4374086" y="2339546"/>
            <a:ext cx="2358154" cy="3623479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rojects\WTC_Reef_Catchments\pics\pngs_w_uncert_AT\Priorit_z2_2055_r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14123" r="34316"/>
          <a:stretch/>
        </p:blipFill>
        <p:spPr bwMode="auto">
          <a:xfrm>
            <a:off x="2483768" y="2405448"/>
            <a:ext cx="2304256" cy="3557577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6444208" y="3284984"/>
            <a:ext cx="144016" cy="33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 flipH="1">
            <a:off x="4499992" y="3356992"/>
            <a:ext cx="144016" cy="33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 flipH="1">
            <a:off x="2195736" y="3284984"/>
            <a:ext cx="144016" cy="33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523955" y="131754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All Time</a:t>
            </a:r>
            <a:endParaRPr lang="en-AU" dirty="0"/>
          </a:p>
        </p:txBody>
      </p:sp>
      <p:sp>
        <p:nvSpPr>
          <p:cNvPr id="3" name="Cross 2"/>
          <p:cNvSpPr/>
          <p:nvPr/>
        </p:nvSpPr>
        <p:spPr>
          <a:xfrm>
            <a:off x="1835696" y="3068960"/>
            <a:ext cx="648072" cy="720080"/>
          </a:xfrm>
          <a:prstGeom prst="plus">
            <a:avLst>
              <a:gd name="adj" fmla="val 355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ross 13"/>
          <p:cNvSpPr/>
          <p:nvPr/>
        </p:nvSpPr>
        <p:spPr>
          <a:xfrm>
            <a:off x="3851920" y="3068960"/>
            <a:ext cx="648072" cy="720080"/>
          </a:xfrm>
          <a:prstGeom prst="plus">
            <a:avLst>
              <a:gd name="adj" fmla="val 355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Equal 3"/>
          <p:cNvSpPr/>
          <p:nvPr/>
        </p:nvSpPr>
        <p:spPr>
          <a:xfrm>
            <a:off x="5652120" y="3068960"/>
            <a:ext cx="1152128" cy="72008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rojects\WTC_Reef_Catchments\pics\pngs_w_uncert_AT\Priorit_z4_at_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76" y="380752"/>
            <a:ext cx="5928568" cy="59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alpha val="70000"/>
            </a:schemeClr>
          </a:solidFill>
        </p:spPr>
        <p:txBody>
          <a:bodyPr/>
          <a:lstStyle/>
          <a:p>
            <a:r>
              <a:rPr lang="en-AU" dirty="0" smtClean="0"/>
              <a:t>What about carbon?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04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rojects\WTC_Reef_Catchments\maxbio\Maxbio_MW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6605" y="95250"/>
            <a:ext cx="4819651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E:\Projects\WTC_Reef_Catchments\pics\Carbon_vs_biodiversity\overlap\Carbon_biodiversity_All_Time_Overl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" b="18033"/>
          <a:stretch/>
        </p:blipFill>
        <p:spPr bwMode="auto">
          <a:xfrm>
            <a:off x="35496" y="1556792"/>
            <a:ext cx="9108504" cy="46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00392" y="2852936"/>
            <a:ext cx="1008112" cy="104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7740352" y="2856503"/>
            <a:ext cx="1440160" cy="1076553"/>
            <a:chOff x="7524328" y="1556792"/>
            <a:chExt cx="1440160" cy="1076553"/>
          </a:xfrm>
        </p:grpSpPr>
        <p:pic>
          <p:nvPicPr>
            <p:cNvPr id="6" name="Picture 3" descr="E:\Projects\WTC_species_profiles\Species_refugia_maps\Dactylopsila_trivirgata_refugia_remnan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35" t="14546" r="28693" b="76031"/>
            <a:stretch/>
          </p:blipFill>
          <p:spPr bwMode="auto">
            <a:xfrm>
              <a:off x="7524328" y="1628800"/>
              <a:ext cx="457706" cy="100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884368" y="1556792"/>
              <a:ext cx="1080120" cy="106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AU" sz="1400" dirty="0" smtClean="0"/>
                <a:t>Neither</a:t>
              </a:r>
            </a:p>
            <a:p>
              <a:pPr>
                <a:spcAft>
                  <a:spcPts val="300"/>
                </a:spcAft>
              </a:pPr>
              <a:r>
                <a:rPr lang="en-AU" sz="1400" dirty="0" smtClean="0"/>
                <a:t>Carbon</a:t>
              </a:r>
            </a:p>
            <a:p>
              <a:pPr>
                <a:spcAft>
                  <a:spcPts val="300"/>
                </a:spcAft>
              </a:pPr>
              <a:r>
                <a:rPr lang="en-AU" sz="1400" dirty="0" smtClean="0"/>
                <a:t>Biodiversity</a:t>
              </a:r>
            </a:p>
            <a:p>
              <a:pPr>
                <a:spcAft>
                  <a:spcPts val="300"/>
                </a:spcAft>
              </a:pPr>
              <a:r>
                <a:rPr lang="en-AU" sz="1400" dirty="0" smtClean="0"/>
                <a:t>Both </a:t>
              </a:r>
              <a:endParaRPr lang="en-A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18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rojects\WTC_Reef_Catchments\CAPAD_MWS\Priority_map_w_contex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10182" r="6341" b="5923"/>
          <a:stretch/>
        </p:blipFill>
        <p:spPr bwMode="auto">
          <a:xfrm>
            <a:off x="1907704" y="116632"/>
            <a:ext cx="490931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436096" y="3487316"/>
            <a:ext cx="144016" cy="85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508104" y="340925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Mackay</a:t>
            </a:r>
            <a:endParaRPr lang="en-AU" sz="1400" dirty="0"/>
          </a:p>
        </p:txBody>
      </p:sp>
      <p:sp>
        <p:nvSpPr>
          <p:cNvPr id="6" name="Rectangle 5"/>
          <p:cNvSpPr/>
          <p:nvPr/>
        </p:nvSpPr>
        <p:spPr>
          <a:xfrm>
            <a:off x="1763688" y="2636912"/>
            <a:ext cx="151216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" descr="E:\Projects\WTC_Reef_Catchments\CAPAD_MWS\Priority_map_w_contex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42202" r="69567" b="48960"/>
          <a:stretch/>
        </p:blipFill>
        <p:spPr bwMode="auto">
          <a:xfrm>
            <a:off x="2030454" y="3789040"/>
            <a:ext cx="1317410" cy="7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0385" y="2977207"/>
            <a:ext cx="1213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Eungella NP</a:t>
            </a:r>
            <a:endParaRPr lang="en-AU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7864" y="3131095"/>
            <a:ext cx="432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82633" y="600943"/>
            <a:ext cx="12135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Conway NP</a:t>
            </a:r>
            <a:endParaRPr lang="en-AU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83968" y="764704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34561" y="312911"/>
            <a:ext cx="12135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Dryander NP</a:t>
            </a:r>
            <a:endParaRPr lang="en-AU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476672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4801" y="4345359"/>
            <a:ext cx="20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Cape Palmerston NP</a:t>
            </a:r>
            <a:endParaRPr lang="en-AU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444208" y="4581128"/>
            <a:ext cx="36004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1760" y="4190891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Protected areas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9951" y="446805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Importance</a:t>
            </a:r>
            <a:endParaRPr lang="en-AU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2555776" y="4941168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2" descr="E:\Projects\WTC_Reef_Catchments\CAPAD_MWS\Priority_map_w_contex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54947" r="83510" b="29913"/>
          <a:stretch/>
        </p:blipFill>
        <p:spPr bwMode="auto">
          <a:xfrm>
            <a:off x="2030454" y="4764991"/>
            <a:ext cx="525322" cy="12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Eungella Honeyeater</a:t>
            </a:r>
            <a:endParaRPr lang="en-AU" dirty="0"/>
          </a:p>
        </p:txBody>
      </p:sp>
      <p:pic>
        <p:nvPicPr>
          <p:cNvPr id="2053" name="Picture 5" descr="E:\Projects\WTC_Reef_Catchments\RC_SSI\pics\Lichenostomus_hindwoodi_1990_RC.as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257" y="2076450"/>
            <a:ext cx="26955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pic>
        <p:nvPicPr>
          <p:cNvPr id="14" name="Picture 2" descr="http://farm8.staticflickr.com/7292/9907935124_2d5da6d2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762500" cy="3552825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18901732">
            <a:off x="60616" y="3914723"/>
            <a:ext cx="490062" cy="32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9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Eungella Honeyeater</a:t>
            </a:r>
            <a:endParaRPr lang="en-AU" dirty="0"/>
          </a:p>
        </p:txBody>
      </p:sp>
      <p:pic>
        <p:nvPicPr>
          <p:cNvPr id="2050" name="Picture 2" descr="E:\Projects\WTC_Reef_Catchments\RC_SSI\pics\Lichenostomus_hindwoodi_2055_RC.as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9734" y="2076450"/>
            <a:ext cx="28384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Projects\WTC_Reef_Catchments\RC_SSI\pics\Lichenostomus_hindwoodi_1990_RC.as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257" y="2076450"/>
            <a:ext cx="26955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Eungella Honeyeater</a:t>
            </a:r>
            <a:endParaRPr lang="en-AU" dirty="0"/>
          </a:p>
        </p:txBody>
      </p:sp>
      <p:pic>
        <p:nvPicPr>
          <p:cNvPr id="2050" name="Picture 2" descr="E:\Projects\WTC_Reef_Catchments\RC_SSI\pics\Lichenostomus_hindwoodi_2055_RC.as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9734" y="2076450"/>
            <a:ext cx="28384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ojects\WTC_Reef_Catchments\RC_SSI\pics\Lichenostomus_hindwoodi_2085_RC.as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863" y="2076450"/>
            <a:ext cx="27146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Projects\WTC_Reef_Catchments\RC_SSI\pics\Lichenostomus_hindwoodi_1990_RC.as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257" y="2076450"/>
            <a:ext cx="26955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2085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84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Projects\WTCR\Pics_real_models_future\birds\2085\Lichenostomus_hindwoodi_2085_WTC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2348880"/>
            <a:ext cx="2353392" cy="23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Eungella Honeyeater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2085</a:t>
            </a:r>
            <a:endParaRPr lang="en-AU" dirty="0"/>
          </a:p>
        </p:txBody>
      </p:sp>
      <p:pic>
        <p:nvPicPr>
          <p:cNvPr id="5122" name="Picture 2" descr="E:\Projects\WTCR\Pics_real_models_future\birds\2055\Lichenostomus_hindwoodi_2055_WTC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2348880"/>
            <a:ext cx="2592288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Projects\WTCR\Pics_real_models\birds\Lichenostomus_hindwood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7" y="2248930"/>
            <a:ext cx="2952328" cy="25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alpha val="70000"/>
            </a:schemeClr>
          </a:solidFill>
        </p:spPr>
        <p:txBody>
          <a:bodyPr/>
          <a:lstStyle/>
          <a:p>
            <a:r>
              <a:rPr lang="en-AU" dirty="0" smtClean="0"/>
              <a:t>Incorporating carbon sequestration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  <a:solidFill>
            <a:schemeClr val="bg1">
              <a:lumMod val="75000"/>
              <a:alpha val="70000"/>
            </a:schemeClr>
          </a:solidFill>
        </p:spPr>
        <p:txBody>
          <a:bodyPr/>
          <a:lstStyle/>
          <a:p>
            <a:r>
              <a:rPr lang="en-AU" dirty="0" smtClean="0"/>
              <a:t>Mitigation</a:t>
            </a:r>
          </a:p>
          <a:p>
            <a:r>
              <a:rPr lang="en-AU" dirty="0" smtClean="0"/>
              <a:t>Potential for carbon offset funding</a:t>
            </a:r>
          </a:p>
          <a:p>
            <a:pPr marL="0" indent="0">
              <a:buNone/>
            </a:pPr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smtClean="0"/>
              <a:t>Multiple objectives achieved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97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Proserpine Rock Wallaby</a:t>
            </a:r>
            <a:endParaRPr lang="en-AU" dirty="0"/>
          </a:p>
        </p:txBody>
      </p:sp>
      <p:pic>
        <p:nvPicPr>
          <p:cNvPr id="3076" name="Picture 4" descr="E:\Projects\WTC_Reef_Catchments\RC_SSI\Prosperpine_RW_curre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27282" r="10582" b="24625"/>
          <a:stretch/>
        </p:blipFill>
        <p:spPr bwMode="auto">
          <a:xfrm>
            <a:off x="110451" y="2180237"/>
            <a:ext cx="3021389" cy="30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Projects\WTC_Reef_Catchments\RC_SSI\Prosperpine_RW_208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9250" r="71804" b="35080"/>
          <a:stretch/>
        </p:blipFill>
        <p:spPr bwMode="auto">
          <a:xfrm>
            <a:off x="110451" y="5589240"/>
            <a:ext cx="2635976" cy="10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0451" y="3861048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062779" y="3933056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6087115" y="3933056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C:\Users\jc214262\Documents\Presentations\pics\Proserpine-rock-wallab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7"/>
            <a:ext cx="59178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Proserpine Rock Wallaby</a:t>
            </a:r>
            <a:endParaRPr lang="en-AU" dirty="0"/>
          </a:p>
        </p:txBody>
      </p:sp>
      <p:pic>
        <p:nvPicPr>
          <p:cNvPr id="3074" name="Picture 2" descr="E:\Projects\WTC_Reef_Catchments\RC_SSI\Prosperpine_RW_205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22651" r="13687" b="24625"/>
          <a:stretch/>
        </p:blipFill>
        <p:spPr bwMode="auto">
          <a:xfrm>
            <a:off x="3171823" y="1916832"/>
            <a:ext cx="2840337" cy="33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Projects\WTC_Reef_Catchments\RC_SSI\Prosperpine_RW_curr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27282" r="10582" b="24625"/>
          <a:stretch/>
        </p:blipFill>
        <p:spPr bwMode="auto">
          <a:xfrm>
            <a:off x="110451" y="2180237"/>
            <a:ext cx="3021389" cy="30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Projects\WTC_Reef_Catchments\RC_SSI\Prosperpine_RW_208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9250" r="71804" b="35080"/>
          <a:stretch/>
        </p:blipFill>
        <p:spPr bwMode="auto">
          <a:xfrm>
            <a:off x="110451" y="5589240"/>
            <a:ext cx="2635976" cy="10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0451" y="3861048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062779" y="3933056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6087115" y="3933056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0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Proserpine Rock Wallaby</a:t>
            </a:r>
            <a:endParaRPr lang="en-AU" dirty="0"/>
          </a:p>
        </p:txBody>
      </p:sp>
      <p:pic>
        <p:nvPicPr>
          <p:cNvPr id="3074" name="Picture 2" descr="E:\Projects\WTC_Reef_Catchments\RC_SSI\Prosperpine_RW_205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22651" r="13687" b="24625"/>
          <a:stretch/>
        </p:blipFill>
        <p:spPr bwMode="auto">
          <a:xfrm>
            <a:off x="3171823" y="1916832"/>
            <a:ext cx="2840337" cy="33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Projects\WTC_Reef_Catchments\RC_SSI\Prosperpine_RW_208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t="26704" r="13783" b="24625"/>
          <a:stretch/>
        </p:blipFill>
        <p:spPr bwMode="auto">
          <a:xfrm>
            <a:off x="6116736" y="2180237"/>
            <a:ext cx="2847752" cy="30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Projects\WTC_Reef_Catchments\RC_SSI\Prosperpine_RW_curre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27282" r="10582" b="24625"/>
          <a:stretch/>
        </p:blipFill>
        <p:spPr bwMode="auto">
          <a:xfrm>
            <a:off x="110451" y="2180237"/>
            <a:ext cx="3021389" cy="30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Projects\WTC_Reef_Catchments\RC_SSI\Prosperpine_RW_208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9250" r="71804" b="35080"/>
          <a:stretch/>
        </p:blipFill>
        <p:spPr bwMode="auto">
          <a:xfrm>
            <a:off x="110451" y="5589240"/>
            <a:ext cx="2635976" cy="10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2085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0451" y="3861048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062779" y="3933056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6087115" y="3933056"/>
            <a:ext cx="3570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9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Taudactylus</a:t>
            </a:r>
            <a:r>
              <a:rPr lang="en-AU" dirty="0" smtClean="0"/>
              <a:t> </a:t>
            </a:r>
            <a:r>
              <a:rPr lang="en-AU" dirty="0" err="1" smtClean="0"/>
              <a:t>liemi</a:t>
            </a:r>
            <a:endParaRPr lang="en-AU" dirty="0"/>
          </a:p>
        </p:txBody>
      </p:sp>
      <p:pic>
        <p:nvPicPr>
          <p:cNvPr id="6146" name="Picture 2" descr="E:\Projects\WTC_Reef_Catchments\RC_SSI\pics\Taudactylus_liemi_1990_RC.as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108886"/>
            <a:ext cx="290795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pic>
        <p:nvPicPr>
          <p:cNvPr id="6149" name="Picture 5" descr="C:\Users\jc214262\Documents\Pics\Ez\frogs\Taudactylus_liem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84413"/>
            <a:ext cx="2197100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8901732">
            <a:off x="222454" y="3842715"/>
            <a:ext cx="490062" cy="32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3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Taudactylus</a:t>
            </a:r>
            <a:r>
              <a:rPr lang="en-AU" dirty="0" smtClean="0"/>
              <a:t> </a:t>
            </a:r>
            <a:r>
              <a:rPr lang="en-AU" dirty="0" err="1" smtClean="0"/>
              <a:t>liemi</a:t>
            </a:r>
            <a:endParaRPr lang="en-AU" dirty="0"/>
          </a:p>
        </p:txBody>
      </p:sp>
      <p:pic>
        <p:nvPicPr>
          <p:cNvPr id="6146" name="Picture 2" descr="E:\Projects\WTC_Reef_Catchments\RC_SSI\pics\Taudactylus_liemi_1990_RC.as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108886"/>
            <a:ext cx="290795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Projects\WTC_Reef_Catchments\RC_SSI\pics\Taudactylus_liemi_2055_RC.as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2108886"/>
            <a:ext cx="292443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64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Taudactylus</a:t>
            </a:r>
            <a:r>
              <a:rPr lang="en-AU" dirty="0" smtClean="0"/>
              <a:t> </a:t>
            </a:r>
            <a:r>
              <a:rPr lang="en-AU" dirty="0" err="1" smtClean="0"/>
              <a:t>liemi</a:t>
            </a:r>
            <a:endParaRPr lang="en-AU" dirty="0"/>
          </a:p>
        </p:txBody>
      </p:sp>
      <p:pic>
        <p:nvPicPr>
          <p:cNvPr id="6146" name="Picture 2" descr="E:\Projects\WTC_Reef_Catchments\RC_SSI\pics\Taudactylus_liemi_1990_RC.as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108886"/>
            <a:ext cx="290795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Projects\WTC_Reef_Catchments\RC_SSI\pics\Taudactylus_liemi_2055_RC.as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2108886"/>
            <a:ext cx="292443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2085</a:t>
            </a:r>
            <a:endParaRPr lang="en-AU" dirty="0"/>
          </a:p>
        </p:txBody>
      </p:sp>
      <p:pic>
        <p:nvPicPr>
          <p:cNvPr id="10" name="Picture 3" descr="E:\Projects\WTC_Reef_Catchments\RC_SSI\pics\Mixophyes_fasciolatus_2055_RC.as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2124422"/>
            <a:ext cx="3005226" cy="39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Taudactylus</a:t>
            </a:r>
            <a:r>
              <a:rPr lang="en-AU" dirty="0" smtClean="0"/>
              <a:t> </a:t>
            </a:r>
            <a:r>
              <a:rPr lang="en-AU" dirty="0" err="1" smtClean="0"/>
              <a:t>liemi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2055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1368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2085</a:t>
            </a:r>
            <a:endParaRPr lang="en-AU" dirty="0"/>
          </a:p>
        </p:txBody>
      </p:sp>
      <p:pic>
        <p:nvPicPr>
          <p:cNvPr id="3" name="Picture 2" descr="E:\Projects\WTCR\Pics_real_models\amphibians\Taudactylus_liem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508" y="1960434"/>
            <a:ext cx="2629332" cy="35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Projects\WTCR\Pics_real_models_future\amphibians\2055\Taudactylus_liemi_2055_WTC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1960434"/>
            <a:ext cx="2622321" cy="35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Projects\WTCR\Uncertainty_pics\amphibians\Assa_darlingtoni_2055_uncertaint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2018270"/>
            <a:ext cx="2880320" cy="344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</a:t>
            </a:r>
            <a:r>
              <a:rPr lang="en-AU" dirty="0" smtClean="0"/>
              <a:t>pecies </a:t>
            </a:r>
            <a:r>
              <a:rPr lang="en-AU" dirty="0"/>
              <a:t>losing all climate space in </a:t>
            </a:r>
            <a:r>
              <a:rPr lang="en-AU" dirty="0" smtClean="0"/>
              <a:t>future (modelled for RC)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56984" cy="5069160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900" b="1" dirty="0" smtClean="0"/>
              <a:t>Frogs</a:t>
            </a:r>
            <a:endParaRPr lang="en-AU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Cyclorana</a:t>
            </a:r>
            <a:r>
              <a:rPr lang="en-AU" sz="1900" dirty="0" smtClean="0"/>
              <a:t> </a:t>
            </a:r>
            <a:r>
              <a:rPr lang="en-AU" sz="1900" dirty="0" err="1" smtClean="0"/>
              <a:t>novaehollandiae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Litoria</a:t>
            </a:r>
            <a:r>
              <a:rPr lang="en-AU" sz="1900" dirty="0" smtClean="0"/>
              <a:t> </a:t>
            </a:r>
            <a:r>
              <a:rPr lang="en-AU" sz="1900" dirty="0" err="1" smtClean="0"/>
              <a:t>revelata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Mixophyes</a:t>
            </a:r>
            <a:r>
              <a:rPr lang="en-AU" sz="1900" dirty="0" smtClean="0"/>
              <a:t> </a:t>
            </a:r>
            <a:r>
              <a:rPr lang="en-AU" sz="1900" dirty="0" err="1" smtClean="0"/>
              <a:t>fasciolatus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Pseudophryne</a:t>
            </a:r>
            <a:r>
              <a:rPr lang="en-AU" sz="1900" dirty="0" smtClean="0"/>
              <a:t> major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Uperoleia</a:t>
            </a:r>
            <a:r>
              <a:rPr lang="en-AU" sz="1900" dirty="0" smtClean="0"/>
              <a:t> </a:t>
            </a:r>
            <a:r>
              <a:rPr lang="en-AU" sz="1900" dirty="0" err="1" smtClean="0"/>
              <a:t>fusca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Uperoleia</a:t>
            </a:r>
            <a:r>
              <a:rPr lang="en-AU" sz="1900" dirty="0" smtClean="0"/>
              <a:t> </a:t>
            </a:r>
            <a:r>
              <a:rPr lang="en-AU" sz="1900" dirty="0" err="1" smtClean="0"/>
              <a:t>littlejohni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b="1" dirty="0"/>
              <a:t>B</a:t>
            </a:r>
            <a:r>
              <a:rPr lang="en-AU" sz="1900" b="1" dirty="0" smtClean="0"/>
              <a:t>irds</a:t>
            </a:r>
            <a:endParaRPr lang="en-AU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Chesnut</a:t>
            </a:r>
            <a:r>
              <a:rPr lang="en-AU" sz="1900" dirty="0" smtClean="0"/>
              <a:t> teal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smtClean="0"/>
              <a:t>Western </a:t>
            </a:r>
            <a:r>
              <a:rPr lang="en-AU" sz="1900" dirty="0" err="1" smtClean="0"/>
              <a:t>gerygone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smtClean="0"/>
              <a:t>Wonga pigeon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smtClean="0"/>
              <a:t>Rose robin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smtClean="0"/>
              <a:t>Striped honeyeater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endParaRPr lang="en-AU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1900" b="1" dirty="0"/>
              <a:t>M</a:t>
            </a:r>
            <a:r>
              <a:rPr lang="en-AU" sz="1900" b="1" dirty="0" smtClean="0"/>
              <a:t>ammals</a:t>
            </a:r>
            <a:endParaRPr lang="en-AU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smtClean="0"/>
              <a:t>Wallaroo (</a:t>
            </a:r>
            <a:r>
              <a:rPr lang="en-AU" sz="1900" i="1" dirty="0" err="1" smtClean="0"/>
              <a:t>Macropus</a:t>
            </a:r>
            <a:r>
              <a:rPr lang="en-AU" sz="1900" i="1" dirty="0" smtClean="0"/>
              <a:t> </a:t>
            </a:r>
            <a:r>
              <a:rPr lang="en-AU" sz="1900" i="1" dirty="0" err="1" smtClean="0"/>
              <a:t>robustus</a:t>
            </a:r>
            <a:r>
              <a:rPr lang="en-AU" sz="1900" dirty="0" smtClean="0"/>
              <a:t>)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b="1" dirty="0" smtClean="0"/>
              <a:t>Reptiles</a:t>
            </a:r>
            <a:endParaRPr lang="en-AU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Cryptoblepharus</a:t>
            </a:r>
            <a:r>
              <a:rPr lang="en-AU" sz="1900" dirty="0" smtClean="0"/>
              <a:t> </a:t>
            </a:r>
            <a:r>
              <a:rPr lang="en-AU" sz="1900" dirty="0" err="1" smtClean="0"/>
              <a:t>pulcher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Eulamprus</a:t>
            </a:r>
            <a:r>
              <a:rPr lang="en-AU" sz="1900" dirty="0" smtClean="0"/>
              <a:t> martini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Hoplocephalus</a:t>
            </a:r>
            <a:r>
              <a:rPr lang="en-AU" sz="1900" dirty="0" smtClean="0"/>
              <a:t> </a:t>
            </a:r>
            <a:r>
              <a:rPr lang="en-AU" sz="1900" dirty="0" err="1" smtClean="0"/>
              <a:t>bitorquatus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Hoplocephalus</a:t>
            </a:r>
            <a:r>
              <a:rPr lang="en-AU" sz="1900" dirty="0" smtClean="0"/>
              <a:t> </a:t>
            </a:r>
            <a:r>
              <a:rPr lang="en-AU" sz="1900" dirty="0" err="1" smtClean="0"/>
              <a:t>stephensii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Oedura</a:t>
            </a:r>
            <a:r>
              <a:rPr lang="en-AU" sz="1900" dirty="0" smtClean="0"/>
              <a:t> </a:t>
            </a:r>
            <a:r>
              <a:rPr lang="en-AU" sz="1900" dirty="0" err="1" smtClean="0"/>
              <a:t>castelnaui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Pogona</a:t>
            </a:r>
            <a:r>
              <a:rPr lang="en-AU" sz="1900" dirty="0" smtClean="0"/>
              <a:t> </a:t>
            </a:r>
            <a:r>
              <a:rPr lang="en-AU" sz="1900" dirty="0" err="1" smtClean="0"/>
              <a:t>barbata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Ramphotyphlops</a:t>
            </a:r>
            <a:r>
              <a:rPr lang="en-AU" sz="1900" dirty="0" smtClean="0"/>
              <a:t> </a:t>
            </a:r>
            <a:r>
              <a:rPr lang="en-AU" sz="1900" dirty="0" err="1" smtClean="0"/>
              <a:t>wiedii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900" dirty="0" err="1" smtClean="0"/>
              <a:t>Saproscincus</a:t>
            </a:r>
            <a:r>
              <a:rPr lang="en-AU" sz="1900" dirty="0" smtClean="0"/>
              <a:t> </a:t>
            </a:r>
            <a:r>
              <a:rPr lang="en-AU" sz="1900" dirty="0" err="1" smtClean="0"/>
              <a:t>czechurai</a:t>
            </a:r>
            <a:endParaRPr lang="en-AU" sz="1900" dirty="0"/>
          </a:p>
          <a:p>
            <a:pPr marL="0" indent="0">
              <a:spcBef>
                <a:spcPts val="0"/>
              </a:spcBef>
              <a:buNone/>
            </a:pPr>
            <a:endParaRPr lang="en-AU" sz="1900" dirty="0"/>
          </a:p>
        </p:txBody>
      </p:sp>
      <p:pic>
        <p:nvPicPr>
          <p:cNvPr id="1026" name="Picture 2" descr="C:\Users\jc214262\Documents\Pics\Stew\Hoplocephalus-bitorquatus-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325913"/>
            <a:ext cx="2595298" cy="23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c214262\Documents\Pics\Ez\Oedura_castelnau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1871662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c214262\Documents\Presentations\pics\Wallar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12" y="4852988"/>
            <a:ext cx="1145480" cy="19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7740000" cy="58904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Bob Pressey, Steve Turton, Jeremy </a:t>
            </a:r>
            <a:r>
              <a:rPr lang="en-AU" dirty="0" err="1" smtClean="0">
                <a:solidFill>
                  <a:schemeClr val="tx1"/>
                </a:solidFill>
              </a:rPr>
              <a:t>VanDerWal</a:t>
            </a:r>
            <a:r>
              <a:rPr lang="en-AU" dirty="0" smtClean="0">
                <a:solidFill>
                  <a:schemeClr val="tx1"/>
                </a:solidFill>
              </a:rPr>
              <a:t>, Erin Graham, Cath Moran, Cassie James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0" y="393110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70908"/>
                </a:solidFill>
              </a:rPr>
              <a:t>Acknowledgements</a:t>
            </a:r>
          </a:p>
        </p:txBody>
      </p:sp>
      <p:pic>
        <p:nvPicPr>
          <p:cNvPr id="5" name="Picture 2" descr="C:\Users\jc214262\Documents\Conferences\logos\CTBCC_MTB_Log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5850" y="5301255"/>
            <a:ext cx="1368150" cy="8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c214262\Documents\Conferences\logos\TESS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1584174" cy="9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2" descr="jcu_new_logo[2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231"/>
            <a:ext cx="1095127" cy="4997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jc214262\Documents\Postdoc_AWT\logos\WT_REPORT_INTERIM VER ONLY_INSIDE COVER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042069"/>
            <a:ext cx="6429828" cy="18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0000"/>
            <a:ext cx="7772400" cy="1143000"/>
          </a:xfrm>
        </p:spPr>
        <p:txBody>
          <a:bodyPr/>
          <a:lstStyle/>
          <a:p>
            <a:r>
              <a:rPr lang="en-AU" sz="3600" dirty="0" smtClean="0"/>
              <a:t>Predicting the location of future biodiversity hotspots</a:t>
            </a:r>
            <a:endParaRPr lang="en-A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1857364"/>
            <a:ext cx="9232470" cy="23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3000364" y="3929860"/>
            <a:ext cx="6286544" cy="2856726"/>
            <a:chOff x="3000364" y="3929860"/>
            <a:chExt cx="6286544" cy="2856726"/>
          </a:xfrm>
        </p:grpSpPr>
        <p:grpSp>
          <p:nvGrpSpPr>
            <p:cNvPr id="4" name="Group 8"/>
            <p:cNvGrpSpPr/>
            <p:nvPr/>
          </p:nvGrpSpPr>
          <p:grpSpPr>
            <a:xfrm>
              <a:off x="3000364" y="5072074"/>
              <a:ext cx="3221204" cy="1714512"/>
              <a:chOff x="3643306" y="4643446"/>
              <a:chExt cx="3221204" cy="171451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071934" y="4643446"/>
                <a:ext cx="2792576" cy="1168989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30000">
                    <a:schemeClr val="tx1">
                      <a:lumMod val="85000"/>
                      <a:lumOff val="15000"/>
                    </a:schemeClr>
                  </a:gs>
                  <a:gs pos="64999">
                    <a:schemeClr val="bg2">
                      <a:lumMod val="60000"/>
                      <a:lumOff val="40000"/>
                    </a:schemeClr>
                  </a:gs>
                  <a:gs pos="89999">
                    <a:schemeClr val="bg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43306" y="5072050"/>
                <a:ext cx="2857520" cy="1285908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30000">
                    <a:schemeClr val="tx1">
                      <a:lumMod val="65000"/>
                      <a:lumOff val="35000"/>
                    </a:schemeClr>
                  </a:gs>
                  <a:gs pos="30000">
                    <a:schemeClr val="tx1">
                      <a:lumMod val="65000"/>
                      <a:lumOff val="35000"/>
                    </a:schemeClr>
                  </a:gs>
                  <a:gs pos="30000">
                    <a:schemeClr val="tx1">
                      <a:lumMod val="65000"/>
                      <a:lumOff val="35000"/>
                    </a:schemeClr>
                  </a:gs>
                  <a:gs pos="30000">
                    <a:schemeClr val="tx1">
                      <a:lumMod val="65000"/>
                      <a:lumOff val="35000"/>
                    </a:schemeClr>
                  </a:gs>
                  <a:gs pos="64999">
                    <a:schemeClr val="bg1"/>
                  </a:gs>
                  <a:gs pos="22000">
                    <a:schemeClr val="bg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714744" y="5143512"/>
                <a:ext cx="114300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Future rainfall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152896" y="4714884"/>
                <a:ext cx="15621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Future temperature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rot="5400000">
              <a:off x="5322099" y="4464851"/>
              <a:ext cx="107157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14810" y="4214818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Project onto future environmental conditions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020" y="4786322"/>
              <a:ext cx="3026888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7072330" y="4795075"/>
              <a:ext cx="20002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200">
                  <a:solidFill>
                    <a:srgbClr val="000000"/>
                  </a:solidFill>
                  <a:latin typeface="Arial" pitchFamily="34" charset="0"/>
                </a:rPr>
                <a:t>Future predictions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32" y="5643578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Adapted from: Elith &amp; </a:t>
            </a:r>
            <a:r>
              <a:rPr lang="en-AU" sz="140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Leathwick</a:t>
            </a:r>
            <a:r>
              <a:rPr lang="en-AU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2009 Ann. Rev. Ecol. </a:t>
            </a:r>
            <a:r>
              <a:rPr lang="en-AU" sz="140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</a:t>
            </a:r>
            <a:r>
              <a:rPr lang="en-AU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Syst.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18448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Climate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4211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Species data from ALA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7624" y="2564904"/>
            <a:ext cx="9361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seasonality </a:t>
            </a:r>
            <a:endParaRPr lang="en-AU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0024" y="2348880"/>
            <a:ext cx="9361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Temperature </a:t>
            </a:r>
            <a:endParaRPr lang="en-AU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609600"/>
            <a:ext cx="8928992" cy="1143000"/>
          </a:xfrm>
        </p:spPr>
        <p:txBody>
          <a:bodyPr/>
          <a:lstStyle/>
          <a:p>
            <a:r>
              <a:rPr lang="en-AU" dirty="0" smtClean="0"/>
              <a:t>Species in Mackay-Whitsundays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48" y="1600200"/>
            <a:ext cx="3538736" cy="4525963"/>
          </a:xfrm>
        </p:spPr>
        <p:txBody>
          <a:bodyPr/>
          <a:lstStyle/>
          <a:p>
            <a:r>
              <a:rPr lang="en-AU" dirty="0" smtClean="0"/>
              <a:t>30 frogs</a:t>
            </a:r>
          </a:p>
          <a:p>
            <a:r>
              <a:rPr lang="en-AU" dirty="0" smtClean="0"/>
              <a:t>261 bird</a:t>
            </a:r>
          </a:p>
          <a:p>
            <a:r>
              <a:rPr lang="en-AU" dirty="0" smtClean="0"/>
              <a:t>61 mammals</a:t>
            </a:r>
          </a:p>
          <a:p>
            <a:r>
              <a:rPr lang="en-AU" dirty="0" smtClean="0"/>
              <a:t>85 reptiles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= 437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392" y="1916832"/>
            <a:ext cx="33123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33123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8184" y="42930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Photo: Eric Vanderduys</a:t>
            </a:r>
          </a:p>
        </p:txBody>
      </p:sp>
      <p:pic>
        <p:nvPicPr>
          <p:cNvPr id="2050" name="Picture 2" descr="C:\Users\jc214262\Documents\Pics\Ez\frogs\Taudactylus_eungellensis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5596"/>
            <a:ext cx="24193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Modelling protocol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5141168"/>
          </a:xfrm>
        </p:spPr>
        <p:txBody>
          <a:bodyPr/>
          <a:lstStyle/>
          <a:p>
            <a:r>
              <a:rPr lang="en-AU" dirty="0" smtClean="0"/>
              <a:t>Maxent </a:t>
            </a:r>
          </a:p>
          <a:p>
            <a:r>
              <a:rPr lang="en-AU" dirty="0" smtClean="0"/>
              <a:t>Current model</a:t>
            </a:r>
          </a:p>
          <a:p>
            <a:r>
              <a:rPr lang="en-AU" dirty="0" smtClean="0"/>
              <a:t>8 </a:t>
            </a:r>
            <a:r>
              <a:rPr lang="en-AU" dirty="0" err="1" smtClean="0"/>
              <a:t>timesteps</a:t>
            </a:r>
            <a:r>
              <a:rPr lang="en-AU" dirty="0" smtClean="0"/>
              <a:t> into the future (2015-2085)</a:t>
            </a:r>
          </a:p>
          <a:p>
            <a:r>
              <a:rPr lang="en-AU" dirty="0" smtClean="0"/>
              <a:t>Severe future scenarios (aka [GHG])</a:t>
            </a:r>
          </a:p>
          <a:p>
            <a:r>
              <a:rPr lang="en-AU" dirty="0" smtClean="0"/>
              <a:t>18 GCMs</a:t>
            </a:r>
          </a:p>
          <a:p>
            <a:r>
              <a:rPr lang="en-AU" dirty="0" smtClean="0"/>
              <a:t>1km grid cells </a:t>
            </a:r>
          </a:p>
          <a:p>
            <a:pPr>
              <a:buNone/>
            </a:pPr>
            <a:r>
              <a:rPr lang="en-AU" dirty="0"/>
              <a:t> </a:t>
            </a:r>
            <a:r>
              <a:rPr lang="en-AU" dirty="0" smtClean="0"/>
              <a:t>= lots of outputs (~1,043,136)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40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err="1" smtClean="0"/>
              <a:t>Litoria</a:t>
            </a:r>
            <a:r>
              <a:rPr lang="en-AU" i="1" dirty="0" smtClean="0"/>
              <a:t> </a:t>
            </a:r>
            <a:r>
              <a:rPr lang="en-AU" i="1" dirty="0" err="1" smtClean="0"/>
              <a:t>gracilenta</a:t>
            </a:r>
            <a:endParaRPr lang="en-AU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268760"/>
            <a:ext cx="2826873" cy="4332970"/>
            <a:chOff x="251520" y="1268760"/>
            <a:chExt cx="2826873" cy="4332970"/>
          </a:xfrm>
        </p:grpSpPr>
        <p:pic>
          <p:nvPicPr>
            <p:cNvPr id="1032" name="Picture 8" descr="E:\Projects\WTC_Reef_Catchments\realised_current_models_images\amphibians\Litoria_gracilenta_1990_RC.as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1520" y="1341111"/>
              <a:ext cx="2826873" cy="4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9552" y="126876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Current</a:t>
              </a:r>
              <a:endParaRPr lang="en-AU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1528" y="1268760"/>
            <a:ext cx="2794749" cy="4332970"/>
            <a:chOff x="3091528" y="1268760"/>
            <a:chExt cx="2794749" cy="4332970"/>
          </a:xfrm>
        </p:grpSpPr>
        <p:pic>
          <p:nvPicPr>
            <p:cNvPr id="1031" name="Picture 7" descr="E:\Projects\WTC_Reef_Catchments\realised_future_models_images\2055\amphibians\Litoria_gracilenta_2055_RC.as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91528" y="1340768"/>
              <a:ext cx="2794749" cy="4260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563888" y="126876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2055</a:t>
              </a:r>
              <a:endParaRPr lang="en-AU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8717" y="1268760"/>
            <a:ext cx="3308725" cy="4332970"/>
            <a:chOff x="6098717" y="1268760"/>
            <a:chExt cx="3308725" cy="4332970"/>
          </a:xfrm>
        </p:grpSpPr>
        <p:pic>
          <p:nvPicPr>
            <p:cNvPr id="1030" name="Picture 6" descr="E:\Projects\WTC_Reef_Catchments\realised_future_models_images\2085\amphibians\Litoria_gracilenta_2085_RC.as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8717" y="1341111"/>
              <a:ext cx="3308725" cy="4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660232" y="126876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2085</a:t>
              </a:r>
              <a:endParaRPr lang="en-AU" dirty="0"/>
            </a:p>
          </p:txBody>
        </p:sp>
      </p:grpSp>
      <p:pic>
        <p:nvPicPr>
          <p:cNvPr id="1033" name="Picture 9" descr="C:\Users\jc214262\Documents\Pics\Ez\frogs\Litoria_gracilen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8717" y="5268821"/>
            <a:ext cx="2104453" cy="15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56176" y="664961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Photo: Eric Vanderduys</a:t>
            </a:r>
          </a:p>
        </p:txBody>
      </p:sp>
    </p:spTree>
    <p:extLst>
      <p:ext uri="{BB962C8B-B14F-4D97-AF65-F5344CB8AC3E}">
        <p14:creationId xmlns:p14="http://schemas.microsoft.com/office/powerpoint/2010/main" val="28669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824222"/>
            <a:ext cx="3744416" cy="5197066"/>
            <a:chOff x="251520" y="1268760"/>
            <a:chExt cx="2826873" cy="4332970"/>
          </a:xfrm>
        </p:grpSpPr>
        <p:pic>
          <p:nvPicPr>
            <p:cNvPr id="5" name="Picture 8" descr="E:\Projects\WTC_Reef_Catchments\realised_current_models_images\amphibians\Litoria_gracilenta_1990_RC.as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1520" y="1341111"/>
              <a:ext cx="2826873" cy="4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9552" y="126876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Current</a:t>
              </a:r>
              <a:endParaRPr lang="en-A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92080" y="91100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 priorities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56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BUUExQUFhUWFxoaFxcXGRgYHRcZFRoXGB0aGhkYHSggGR0mHBgUITEhJSkrLy4uGB8zODMsNygtLiwBCgoKDg0OGxAQGywkICYsLCwsLCwsLCw0LCwsLCwsLCwsLCwsLCwsLCwsLCwsLCwsLCwsLCwsLCwsLCwsLCwsLP/AABEIAOIA3wMBEQACEQEDEQH/xAAcAAEAAwEBAQEBAAAAAAAAAAAABQYHBAMCAQj/xABCEAABAwIDBAcGBQIEBQUAAAABAAIDBBEFBiESMUFRBxMiYXGBkTJCUqGxwRQjYnLRgrIzkqLhJDVDY/AVU3PC8f/EABoBAQADAQEBAAAAAAAAAAAAAAADBAUCAQb/xAAtEQACAgEEAQMEAQQDAQAAAAAAAQIDEQQSITFBIjJRE2FxgZEUM6GxI0LR8P/aAAwDAQACEQMRAD8A3FAEAQBAEAQBAEAQFSxXOP4eqdE6PaY3Z7QPaBIudDoVVnqdk9rRTs1f07NrXBYsMxGOoZtxO2h8weRHAqxCaksoswsjNZiQ2fqwx0haDYyODfLefkFDqZYgQaye2vC88FRwTNs0BAcTLH8LjqB3O+xVSvUyjw+UUqtVOHD5Ro+F4jHURiSM3B9QeRHArQhNSWUaldkZx3ROtdnZDY5mOGl0cS5/wN1PnyUVl0YdkFuohX338HJljMxq5ZG9WGBrQR2rk3NtdFxTf9RtYOKNT9WTWMYLIrBaCAIAgCAIAgCAIAgCAIAgCAIAgCAICnwZ6YJnMlYWtDiA9pvoDa5HDyVRapbsMpLWx3NSX7LZDM17Q5pBaRcEaghWk0+UXE01lGX55pyyteTueGuHpb6hZmpWLGZOrji1/c5ssYm6nqWOB7LiGvHMHS/iCbryixwkcaex1zT8Pss/SWexDy2nfRWdZ0i3ruo/koaoGcS2WcXNNOHX7DtHju5+IU1NuyX2JtPa6558eTSsexLqKZ8o1IHZ7y7QfVaNk9sWzVts2QcjIZpS5xc4kucbkniSsltt5ZittvLLt0aUpvLLwNmDy1P2V3Rx7Zf0MfdL9F6V00CJzHjbaSLaI2nO0Y3mf4CitsUFkhvuVUcv9EBkzMkk0745nXL+0zhYje0d1tfJQae9yk1Ir6XUSnJxkXVXC8eTahpeWBwLgLlt9QDzC8ys4PMrOD1Xp6EAQBAEAQBAEAQBAEAQH44aIDE6yMtke07w5wPkSsWSw2jBmsSa+5bOjvEy2QwE9lwLmjk4b7eI+it6Sx52lzRWYewsma8AFVGNkgSM9kncebT3FWLqvqL7lrUUfVjx2ZpPQyRStZI0tdtAAHjcjceKztkoyw0ZUoSjJKRf8+0JfSBw3xEOPhuP1v5K/qYZh+DS1kM15+DNlmmUCgLziz3S4PCQC43YCALnskt4eAV6eZUI0LW56ZP8ELhOUp5iC4GJnFztDbub/Khr08pd8Igr0k598IvFLiFJSxtiEsbQ3S20Cb8SbcVdU64LGTQU6qltyiToq2OZu1G4Pbe1xzCkjJSWUSxnGSzF5M4z7Ul9YWncxoA89T9vRZ+qlmeDL1ks2Y+DiymT+Nht8XysbqOj+4iPTf3YlpzhmoxkwwHtj23/AA9w7+/grV+o2+mJc1Op2+iPZV8rYgYqxjyT2zsvJ4h3E89bKtRY1NZKennttT+eGa2tU2ggCAIAgCAIAgCAIAgIbF8yw0z9iTa2rA2Avob8fJQzvjB4ZBZqIVvEjlgzpSuNi5zf3NK5WprZytXU/JC5swITXqqYiQEdtrdbke8Lcbbwob6t/rhyV9TRv/5K+fkiMjRk1zP0h5Pd2SPqVFpl/wAiINIs2r9nVmjMchrPynENhNm23Od7xPMcF1dc9/Hg71Gol9T0vou+DV7KuBkmyO9p12XN3/NXa5KyKZoVWK2CkSMjA4EEXBFiOYKkxkl7MrzRl91K8kAmFx7Lvhv7rvtzWXfS4PK6MfUUOp5XRBqArmr5YtFQRFxsAzaJPAG7votWn01rJs6dbao5+CiZjzHJUuIBLYgey0aXHN3PwVG69zeF0Z1+olY8LogtygK3RrOT6MxUcYOhcNo/1a/Sy1aI7YI2tNDbWkypdItEWVDZfdkba/6m/wC30VXVwxLcUtdHE1L5P3LuHup4JK14sQw9U0/q94/KyUwcIux/o9og64O2XxwVQkkkk3J1J5k7yqjeSkfsXtNtv2m29QvY9hdr8o28LaPoD9QBAEAQBAEAQBAEAQFD6SqM7UUo3WLD/cPuqOsj1Iz9dDqX6KSqRnnXheJSU79uN1uY4O7iF3CyUHlHddkq3mJp+CVEVQz8QxjRIQWu01BG9pPHgtOuUZrcjXqlGxb0uTKJ77br79o38blZUuzGfbLv0ZyG0zeF2nzII+wV3Rvhov6B8SReFdNA+Jog9pa4Ag6EHUFeNJ8M8aTWGU/FsisJ2oXlgvqw6i3HZO8eCqT0qbzEpT0UW/S8H3nHEGjD4xEezKWtH7Wi5HdutZdaiWK8I71r2V7fngz26zjKyWnKuVXyvbJM0tiGoB0L+WnBqtUadt5l0XNPpnJ7pdf7L9iVY2CF8jtzBe3PkFfnJRjk0ZzUIuTIvDMZpq4BpaNoEO6t9rgjiOdlFCyFpFXdXcsf4Z9Z2YTQy24AHyBC9v8A7bGqWamZUsoxybyfhhnqm6dmMh7j4bh5n6KfT17pljTV77PsuTV1qGwEAQBAEAQBAEAQBAEBw4rQsqYHRk6OGhGtiNxHgVxOKnHBHZBWRcWZPiuGyU8hZILHgeDhzBWVZW4PDMayuVbxI41wcFq6PK8sqDETpILj9zdfpdWtJPEtvyXNFPE9vyeOdsEMMxlaPy5Df9rjvB8d4XmpqcZZXRzq6dkty6f+y2ZJws09NtP0fIdp1+A4A+WvmrWnhshyXdLU4Q57fJz4pniGNxbG0ykcQbN9ePkFzZqox4XJzZrIReFydGVcxPq3SbUbWBgFrEm97/wuqbnZng6097tzlYwWJWCyVf8ACRtrHU8rGujmvNDtDRr/APqNHjfa8yoXFbtrE4Rsj6lnBN02Ewxm7ImNPMNC7VcV0jiNcI9I7V2dlY6Q3kUdhxkaD4an7BVtU/QVNa8VftGbRSFrg5pIcDcEbwVnJtPKMpNp5RqmC1orqM7drkFj/G1r/dalcvqw5Nmqaur5/DKDh+WZ5ZXR7JbsO2XPcDsi3L4tNdFRjRKUsGbDTTlJx+PJoOHRU1FGI+sY073FzgC48yr0VCtYyacI10x25JOnqWSC7HtcP0kH6KVST6JVJPo9l6ehAEAQBAEAQHDjOKMpousfci4Fhv1XFligssjssVcdzPnC8ZhqBeJ4JG9u4jxBXkLIz6YrthZ7Wc2bMT/D0r3D2ndlvi7S/lvXl09sGzjUWfTrbXZn2XcwSUruLoye0wnnvLeR+qz6rnB/YzaL5VP7Gm7MNVCCQ2SNwuL6/wD4Vpemcfsa3psj8opeO4Ph8TiDK9jvgYQ+3kRp6qnZXTHyULqdPF94/BH4PLRxTsk62ouw3F2tty1trZcVuqMs5ZFU6YTUsvgvlfiUZpHzM2JWNbtW3g7OpvyI3q85JxyuTWg42dcogukDFy2JkTDbrRdxHwcvMqDVWYjtXkp62xxjsXkz5Z5mGl5Aw8x0xe4WMpuAfhGg9d/mtLTQ2wy/Jq6ODjXl+S0KyWys5+jcKZtQz26aRsg7x7Lh5tJUVvWV4O4d4J+hqmyxMkabte0OHg4XUieVk5awyt4tnAQVZiLNqNoG0Qe0HHXTgRayrT1Gye0pWavZZta4O/FomV1G7qnB1xdp/U3Wx5HgpJpW18EtiV1fpMqc0gkEWINiDwI4LKxgxi7ZAqhFT1L3mzGEOPk03+gV7SPEWaWgy019zwxrH54oI4wHNfI3rHvP/c7Www917Hkl1sopJHWtvlB7I8ff/wAKe7U3OpO8nUnzVHJl4PWklex4MRc199Ni9yeVhvXUW0+D2LcX6e/saXLjT6Wja+qsZnaBrdLnv8OK0na4QzPs1nc6607OyiYhmOpmN3SFo+FnZA+5VGd85eTOnqLJvl4/BYujpsj3yyOe8taA0XcSLnU7+63qrGky8tlrRbm22y9q6aAQBAEBVekZpNK0jcJBf0IVXV+wqa3+3+zO6ed0bw9hLXNNwQs+MnF5Rlxk4vK7LJmvF/xNNTO3El+0Bwc2w+9/NWb7N8Ey1qLfqVwf5KuqpULv0b15/MgO72293Bw+hV7ST7iX9DPuH7IvNmW3U73SMBdE43uNSwneD3d6ivocXldEWp07g9y6/wBFbuqxUJTAJJttzImue2RpbIwbiHAi5O4Ec1NS5J4RZ0tk4zWzn5JeLBJq+OGVrmDZjETtom4fE5zXaDwup5Uyswy7q9LOyzKfBNYRkeONwfK7rSNQ0Czb/UqSvSxjy+TmrRxi8yeSJxnOk+25kbBEGm3aF3afIKKzUyTwuCG3WTy4xWMEZDmyrab9btdzgCFEtTYvJEtVavJbMKzAyuhkgeAyVzHDZ4OuN7b/AEVuu5WLD7L+n1SseHwzw6Lq0upHRHfA8t8jqPuu6X6cF2xc5KfmEn8XPff1rvqs633v8mBf/dl+TuyZipgqWtv2JDsuHedzvHh5qTT2bZY8M70trhPHhlvzLlNlQS9hDJePJ37u/vVu7TqfK7L1+mVnK4ZA0eHOHVUBttPf11TY3DY2EbLL/qIHkuK69q2fyTaSp1V5l2W/GaqlDdiodHY+661/Ibwp5yh1I8slWlibX7K1DgOHTu/KmIJ90PHyDhdVlTTJ8MqqjTzfpf8AksmE5fgp9Y2dr4nan14eSsQphDotV0Qr9qKFnmtMlY5utowGjf4n5/RUdTJyn+DN1c91mPg4cMwOac9lpa3i942Wj13+S4hTKRHXTOfS4+WaZgsMMETYo3sNt/aF3E7ybFaVajFbUzWrjGEdqJRSEoQBAEBxYpSsnifE4jtC28XB4HyK4nFSW1nE4qcXFmT4thclM/YkFuTuDhzB+yyrK5QeGYtlcq3iR1x0Tn4c6QDSOc+jmNBPrZSKLdWfuSKDdG74ZDqAgLL0fNP4y/KN1/krOk95b0X9z9GmELSNUi63CqVodJJFEA0XLi0cFHKEFy0Qyqq90kiNyxmOKaV8TIxGBrGBptNG+44Hjbko6boye1cEVGojOTilj4PLL0nUYhVUp0a89fF4PA2wPB111DiTiX5cxTLYpiMruZcrsqu207Eo97g7ud/Kr3UKfPkrX6ZWcrhlMmyhVtNurDu8Obb52VN6axeCg9JavBK4HkqYSNkleI9khwDTd1x37h81NVppJ5bwTVaOWVKTx+DkyLN1WLVUPBxkt4xvuPkXKWribRsT5imemfsIMc3XtHYkttdzwOPjZQaqvEtyMXWVYlvXTK1RtJlYBvL229Qq0fcirD3L8mrZkxxlHAZHauOjGcXvO4ALWnJRWT6CMdzKnL+IoqUzFpNRVO2ppLXEQ91g5WBty3qtZKUI5XbK+sulCPoX7+CoPcXEuJJJ3k6k+aott9mL28nyvEeGqZNiqGwf8Q4m9thrvaaP1H00WpQpqPqNnTKxQ9Z45qzGym7DGtfMRuO5o5u/hc3XKHC7OdRqFXwuzPK/EZZjeR7nd19B4AaBUJWSl2zMnZKfuZyBoXBHhFpyRPUPnDGSO6turwe0LctdxKtaZzcsJ8F3SSsc8J8eTSlomoEBnedsSqmTGMuLIz7GxcbQ73b79yoaiyxPHgzNXZapbel9io3N73N+dz9VUyykWDBcxltoqn82A6Hb7RZ3gneO5T13+J8os1ahr02cx+5odFh0LYTHG1vVvubbwQ/etCMIqOF0aka4qO1LgzbMuXn0r7gF0R9l3L9LuR+qzrqXB/Yyb9O6nx0WXo4w4tjfM4e2dlv7W8fM39FZ0kMLcW9DXiLm/P8Aouatl4pfSTWERxxDc8lzu8N3D1PyVPVywkijrpelR+SlYbUGOaN43teD87H5XVKEtskyhXLbNMvGfYnRdRXRjtU7htDnG/Qg+vzWnbxiSPoa3ngtVDVtmiZIw3a9oIPipU8rJw1jg+55msaXOIDWi5J4AI3hZZy2kssoGM54kc4tpwGM4OIu499twVCzVPOImbZrZN4h0dORcRnnqH9ZI5zWs3G1rkj/AHXemnKcnlneksnOb3PPBXcPm2cfcedRI3/NcLpf3P2bD9hrFRA17S14DmkWIPFWmk1hlZpNYZRcTwWDD5W1L5Py2klsR1c51tGtPEeO5VHRGuW7JVr0SVilF8fBX8LzLFPiH4itJDWf4LALsYb8ePnzXsZpyzI03HEcI1KkxCGdt45I5GnkQfUfyrKaZA4vyRlXk+lkN9gtP6CW/LcopaeD8FWWkqlzg6MOy7TU52mMG0PecbkeZ3LqFMI9I7r09cOYo9anF2WeISJZWtJDGHaNxwJGg14FdOfHHLJZ7oxbSMlrHPMjjLtbZN3bQIN/ArJllvkwZbs5l2eN1yeEhhODTVLrRtNuLzo0efHwCkrqlN8EldM7H6V+zUMCwdlLFsM1J1c473Hn/stOutQWEa9VUa44RJKQlCA5cRw+OdhZK0Ob9O8HgVzKCksM4nCM1iRUqjo+F/y5iByc0EjzFrqo9GvDKb0C8SO3C8kQRnakcZSOBsG+g3+akhpYx5fJ3Xo4ReXyT8+GxP8AaYN1uVgOVlPtRdTx0R9Vl1pBDJpo78NrbafFsgNx6Ll1/c9znhrJwO/9QpWgMZDUxN3NaOqeAOQuWlc+uPXJ6lDGFwemGZ3ppHdXJtU8m4smGzr4nReq2L74DraODpHpdqOKYahpIJHJ24+o+ag1ccpMztdH0qXwVLAMPM9RGwDS4Ljya3Un7eaqVQ3ySKVMHOaSNcqadskbo3C7XNLSO4iy1msrBtp4KDlTETh9W+gnNoy68Lzu7Wo15O/uuoIS2S2smkty3Ik+ketLYmRD3zd3g3h629Fxq5Yjgy9dPEVH5M+WeZppuRsIMEBe8WfJYkHeGjcD38fNaemr2Ry/JraSpwhl9szbD5tvFw8e9VOPq5yiXv8A2ab9pf8AM2fIacFkREsu6wPZaf1OH0Cnnal0RRrb7IbL2Wpq2UVdeSW72RnS43i7fdZ3bzxXEIOT3SOpSUeIknnmGkj6vbpmPc8m+z2HBoG8FvfZL5RjjKKd+qdOPOSOw3JVFUt6ynmnYRvG027DyOl/mvIQhNZiyerVKxZQr8FhpHtZLXVo2hcbJ0sNN9jZeS2weHJnFurhW0pE1hOBUUou2R9TbhJK5/q24A9FJBQl08nUb1NZi1+iIZncxdhlNGxrTbZBta2nAKv/AFbXCRnPXyz7f8knQZsp6ghlRGGE6Aus5vrwUkdRCfEkSQ1VdnE1j8nnmSsp6R4a2kY55Fw4gBvrxXl0oV9RPL5wqeFDkh254qRubCB8Iaf5UP8AVT+xB/W2fCLLl7N7KhwjkAjkO7Xsu7gefcrNWoU+Hwy1Tqo2PD4ZZ1ZLZVX57pwbbMvoP5VX+qgVHra8+SVwrMEFQbRv7Xwu0d6HepoWxn0yWu+FntZKKQmMh/8AWZop5HxyOBL3EjeDqd4OiyfqyjJtMxfrTjNtPyaFlbMIq2EEBsjfabwI+Idyv03Kxfc0tPerV9yL6RKx8bYQxzmkucbtJB0A5eKj1cmksEWtm4pYOHLmc3hwjqCC0mwk3Ft/i5jvXFOpecSIqNY87Z/z/wClrxvAYKtmzKwHTR40cPBytygpdmnGTXRnuLUdVhjS2/X0btCHXsAeBt/hnkRpdV5RlBY7RI4wti0y09H09K6E9QT1n/UD7bY5bvd5EKSiMEvSVq9OqVhfyW1TkhWM95a/GQ7TB+dHqw/EOLT48O9RWw3Lg7hLDKbgeIx1jmQVz3skjuxj7hu1r7L7jRwta/FV8Rs4mR6jSRtakzQMMyxTQEOay7huc87RHhwCnhRCPSIa9PXDlI7cYqhFTyyH3WOPoFJJ4WSwlln8/wAIc94A9pzgBw1cbfdUS0a1lXIcVNaSa0svAW7DD3Die8q1CpLlkErG+i5KYjM76Sb/AIiPl1Zt/m1+yz9Z7kZmu96/BB5exI09Qx4OhIa8c2k/beoaZ7JZK9FjrmmWbpLpT+TKN2rD3XsR91Y1kemW9dH2yKZS1L4nh8bi1w3Ef+ajuVOMnF5RQjJxeY9kpi9MZmCrY3svNpQ3XYkG8/tO/wA1NZHct6/ZNbHcvqpd9/ZkKoCAu+Xo219I6CU9uE9h/EAjTx3EK9UlbDa/BoU4vr2S7RX8Sy3UQusY3PHBzAXA+moVedE4+CtZp7IPrP4PClwaokIDIZL8y0tA77ncuY1Tb4RxGmyXUWavhDZRCwTW6wCziNb/AO61Ibtq3dmzXu2rd2Zpm/CjBUuNuxIS5p4a6lviD9VnaivbL7GVqatk/syFY8tIIJBBuCNCDzCgTxyiv90avlTF/wATThzrbbTsv8Rx8wtWmzfHJs6e36kMvvyZ5mfDzBVPaRo4lzTzDjf5HRZ98Ns2Zmohssa+eT0yfUFlbFb3iWnwcP5svdPLE0e6WWLV9y4dIFAZKYPaLmI3P7TofTQ+SuaqG6GV4L2sg5QyvBmqzTKNZyfVmWjjJ1IBaf6SR9LLVolurRs6aW6tNkvNE17S1wDmuFiDqCCpnyTmR5qwR+GVLZ6dxDHHsa6tPFhHvNVScHB5RYjLcsM0DKGZWVsN9Gyt0kZy7x+kqeue5EM47SfUhyUXPuTOvvPAPzffZ/7gHEfq+qgtqzyiWE8cMrmWc9y01opwZI26a6SMtw1325HVRwtceGdyrT6JnPea4ZqHYgkDjK4Bw3Oa0do7Q3jcAu7LE44RzCDT5KZlCk62ugb+sOPgztfZQwWZIkk8I3dXiqEBX844IamEFn+JGbt/UDvb9PRQX1b48dlbU0/Ujx2jMWQOLwyxDi4NsRYgk2tZZii84MlJ7sGx4jh7JoTE/VpFu8EbiO9a8oKUcM3JwU47WZljGWJ4CeyZGcHsBOneBqFnWUSh+DKs004eMosPRqTsztINrsNiOYcDv8Ap9J00yzoc4kibq8p0shuYgD+klvyCnlRB+CxLTVS5wdOE4FDTEmJpBcLEkk3A8V1CqMOjqumFftRJqQlCAIDnrqFkzCyRoc08D9RyK5lFSWGczgprEip1PR+wn8uZ7RycA756Kq9IvDKUtDHw2SuXMvGj6y0hft20IAALb8vFS1U/T8k9Gn+lnnOT6xyCOZmxURSC257BtbJ5gtuR5hdWRUliSJbKY2LDKxgmCxx1cb21ML2NJNi4NfextdpVaulRmnkqV6KULFLtI0DrGkbwR4hXS9gpGYcoR3L4JGMvqWPcA3+k8PBU7dMnzFlC3RZeYfwdOC49S0VKyOWeMvFy5rHCTUkm3Zv3KSpxrhhst6emUK1Fojq/pCklOxQ073uO5zml3o1v3K9dzfEUWlWl2cdLkmrrH9bWyll+GjneAHssC5VUpcyDml0VuOSbDK8/FG6xHCSN32I9CFHzCR3xJG14fWNmiZKw3a8Ag+P34K6nlZRXaxwdC9PCqZvybFVgyNIjmA9v3XW+MfdRWVKXJJCbXBjkjbEi4NiRcbjbiDyVMnL90S4deWWcjRjdhvi6xPyAHmp6I85I7Xxg0WtxSGEXlljZ+5wHyJ1VhyS7ZCk2QdTn2iZ/1S/9jXH52XDuidfTkR8nSZSjcyU+QH1K8+vE9+kyLqc80UkrJXU0m2w3Dhsg+euqjc4N5xycPSxclJ9ok4+kynO+Kcf0g/Qrv66+Dv6TOyHpCozvMjf3Md9l19aI+myQpc1UTz2aiEE/E4MP+qy9VkPk52S+CRq8Tiji61z2hnAg3v3C28+C6lOMVlkc5KCzLgpOKZ8eTaBgaPifqT4AaBUp6t/9TPs1rfEF/JDnNVXe/XH0bb6KH+os+SD+pt+SVwrPcrSBO0Pb8TRZw8txU0NW/wDsTV62S96z+C+UFayZgfG4OaeI4dx5HuV2MlJZRowmprMToXR0R+M4vHTR7ch3+y0b3HkAuLLIwWWR22xrWZGf4pnKolJDCIm8m7/Nx+yoT1M5dcGbZq7JdcI6sg1T31h2nudeM+0SeI5rrSybnyd6OUnY8vwTWcsZgiHV9VHLKRuc0ENB3F38Ke+6MOPJav1X0uI9nxgeCUVXTtkMDA46PDLts4b9x/8ALr2tQnHOCajUOyCkc2NYBhdMLyx3cdzA95cfLa3d68sVUOz23VKtepnplbD6Gdj3tpWMEbrdrtaWvfXclThNN4OadU7U30cVJnEMqSAxraa+yA1oBAHv6b/DkolqcT+xT/rX9Tn2/wD3Jf43hwBBuCLg8wVd7NAoXSvhAdE2paO1GQ1/7XHQnwdb1UF8eMktT8HP0T4x7dK47u3H/wDYeuvmV5RL/qe2ryaOrJCULpMzL1bPwsTu28fmEe6w8O4n6eKgunj0olrj5ZlqqkxI0+Ozxw9THIWMuSQzQuLubt5XSk0sI82rOSQwnJ1XVHa2Cxp9+W4v3gHtFdRrlI8c0i34f0YRDWaZ7zyZZo9SCfopVQvLI3b8FgpMmUUe6Bp73Xd/cVIqorwcuciErcfgpqsxCniMTbBxa0bQdxtzA5KvK+MZ7ccFCzW7LNr6LhRuikYHxhha4XBACtRaayi3GaksplPrc3iOrewxsdC07OgG0CN7hz14dyqS1KU8Y4KMtY42NeC1wQQTMD2sie1wuDstN/kra2yWUXoz3LKZEOrqCeM020xjbkBttjZIJ1bfS91C51TW3JXlbTbmDZR8cwKSld2htMPsyDcR38iqNtMoP7GbbTKp89fJFqIiCAs2SGVQkLoW3jI7W3cMJtpY8Tu3K1plYnx0W9IrN2Y9eTSZZA1pc42ABJPcFoN4WTUbxyY/jeKOqZnSO3bmD4W8Asm2xzlkxLbXZLd/BwKMjLXkFuwZ5yNI4/nq63oFb03GZfBd0aw5T+EVipqHSPc9xu5xuT4qrKTk8spyk5PL8lvyViHUUdVIdQx1wObi0aeZsrmnltrbLuls2VTk/H/hUaupdK9z3m7nG5P2HcqkpOTyylKTk90uyz4AHMwyreLja0HoAfqrNWVTJlynMaJsqSqFI1DINSX0TQfcc5o8AdPqtTTSzA1tHJyqWfGUS2NUYmp5Yjuewjztp87KWSysFuLw8mH5erjTVcUm7YfZ3gey75EqlF4lksyWUa9m3MrKODauHSvH5bOf6j+kK3OaiiCMcsxOpndI9z3kuc4kuJ4kqm3ksHfgOBTVcmxE3Qe08+y0d55929exi5PCPHJLs1fLmTKekAdbrJeL3cD+kbmj5q1CpRIJTbKpmLE54q2YNlkaNq4FzYAgEaFUrbJxseGY19lkbXhs98MzxOwgShsjfDZd6jQ+i9hqpL3cnVetmvdyXzCsUjqI9uN1xxHFp5EcFehNTWUaNdkbFmJkFc8ulkJ3l7if8xWTN5kzEm8yb+7LR0eYkWzGAnsvBLRycN9vEfRWtLZztLeisak4eGVSa+06+/aN/G5VR9lN9v8AJdOjauN5ISezYPb3G9j9lc0k3zEv6Gb5h+ypYtTmOeVh4Pd6E3HyVWxYk0UrY7ZyT+SZypj5jeIZTtQvIbZ2uwToCL8O5TUXYe2XRPp73F7ZdMuFTk+keb9WWn9Di35blbenrfguy0lT8H3SZSpYzcR7R/WS76r2OnrXg9jpao84JpjQBYAADgFMWCEzrUbFFJb3rN/zGyh1DxWyvqpYqZlSyjHPSngdI8MYC5zjYAL2MXJ4R6ouTwjUsMwIQ0ToPee120ebnC3oNPRakatte02K6dlewyxkLi7YDSX32dkDW+61llqLbwYyTzjyXbFMJNNhJYfaL2uk8SRp4CwCvTr2U4NCyr6enx+M/wAlZwXApalwDGkNvq8jsjw5nuCq10ymypVTOx8dfJp8WERtpvw4HYLC3vN958b6rSVaUNprqqKhs8GS4hROgldG8dpp9RwI8VlTg4ywzFnBwk4s1DKGHmCkY1ws43c4ci43t6WWnRDbBI19NXsrSZNKYnP5+x6LZqp28pXj/UVQl2y0ujwrKx8z9uRxc6wFzyGgA5BeNt9nqR6YVh76iZkUYu559Bxce4BIpt4Qbwsm6YDhDKWBsUe4DU8XOO9x8VejFRWEVZSy8kgujwzrpFoC2dsoGjxYn9Tf9vos/VwxLcZmthiSl8lSVQpEtlfFTT1DXX7DiGvHcePiCpqLNkibT2fTmn4fZ7ZwwswVLjbsSEuaeGupHkV7qK9ss+GdamrZPPhn7kiIurY7e6HE+FrfcJplmxHukWbUdedsBdFKZmAmN5ube44779x5rvUU7XuXR1q6XGW9dP8AwdnRrSnbll4ABo8Tqft6rrRx5bJNDHlyJHOWWTOeuh/xALOb8YG63epdRRv9UeyXU6Zz9Ue/9me1ELmEh7XNI4OBB+az2muzLknHvg2iheTEwneWNJ8wFsReUjfi8pHuuj0ICEzhQST0xZGLu2mm1wNx5lQ3wcoYRX1Ncp17YlTosiTuP5jmMHd2j/Cqx0kn2U46Kb9zwXLBMAhpR2Bdx3vdq4/wO4K3XVGHRfqphWuCVUpKcFLg8Mcr5WsG283LuXhyXCrinuS5I41RjJyS5Z2TQteLOAI5EXGi6az2dtJ9n01oAsBYdy9PT9QHDXYTFM9j3sBdGbtP2PMcbLiVcZNNnEq4yabXR3Ls7OHGcUjpoXSymzW+ridzRzJXMpKKyz1LLwYPidX100kpFuseXW5bRvZUW8vJaSwjmXgNg6PMt/hoetkH50oub+43eG+PEq3VDassgsll4LepiMIDjxbDmVETo37juPEEbiFxOCmsM4srU47WZVjOCy0zyJGnZ9149l3nwPcVmWVSg+TGtplW/V/JGu3KIifRrzaNlVSRiUXDmNPeDYag8CtZRU4LJubY2QSkcmWctCkfI7a2y6wabWIaNbHvv9FzTSq2yOjTqpt5zknnsBBBAIO8HipyyeNDQxwt2Y2hrbk2HMrmMVFYRzGCisJHQujo8p6djxZ7WuHeAfqvGk+zxpPs9GtsLDcF6en6gCAIAgCAIAgCAIAgCA/HGwuUBi2esxmrqCGn8mM2YPiPF58eHcqVk9zLEI4RWlGdlu6Ocv8A4mo614/KhN/3P4Dy3nyUtUNzycWSwjYVcK4QBAEB8yRhws4AjkdV41kENU5UpHm5iAP6SW/QqJ0VvwQS01Uu4ktSwCNjWN9loAHHQaKWKSWETRSSwj1Xp6EAQBAEAQBAEAQBAEAQBAEAQBAEBTOkzHOop+pYbSTaG28M94+e71UN08LBJXHLyZGqhOfcMRe5rWi7nEADmToF6DeMt4S2kpmRDeBdx+Jx1J9VdhHasFaTy8kouzkIAgCAIAgCAIAgCAIAgCAIAgCAIAgCAIAgCAID8c6wudwQGD5qxU1VXJLfs32WdzW6D11PmqM5bpZLUVhYIlcHpdOi7COtqTM4dmEdn97tB6C58wpqY5eSOx4WDW1bIAgCAIAgCAIAgCAIAgCAIAgCAIAgCAIAgCAIAgCArfSBifUUMljZ0n5bf6t5/wAt1HbLETuCyzFFSLAQG1dHuHdTQR3HakvI7+rd/p2VcqWIlex5ZZVKcBAEAQBAEAQBAEAQBAEAQBAEAQBAEAQBAEAQBAEBl3S3X7U0UIOjG7Z8XEgfIH1VW984J6lxkoKgJD9jZtEDmQPU2XoP6JpY9mNrRwaB6CyvroqM9V6AgCAIAgCAIAgCAIAgCAIAgCAIAgCAIAgCAIAgCAwrOdX1tfO7gH7I8GAN+xVGx5kyzFYRCrg6OvCGbVTCOcrP7guo9h9H9CK+VAgCAIAgCAIAgCAIAgCAIAgCAIAgCAIAgCAIAgCA855NljncgT6C68YP53ml23Ocd7nE+puqBbPheAksstvW04/7rPquoe5HkujfVfKoQBAEAQBAEAQBAEAQBAEAQBAEAQBAEAQBAEAQBARmZ5tiiqHcon/NpC4m8RZ1HtGBBUSyfqAlMrH/AI6m/wDlauoe5Hkumb2r5VCAIAgCAIAgCAIAgCAIAgCAIAgCAIAgCAIAgCAICAz462HVH7LepAUdvsZ3D3GHqkWAgJDLzrVlOeUrPquo9o8fRv6vlUIAgCAIAgCAIAgCAIAgCAIAgCAIAgCAIAgCAIAgK50h/wDLZ/Bv9zVHb7Gd1+4xNUiwEB0Yc/ZmidykYf8AUF6uw+j+hgVoFQ/UAQBAEAQBAEAQBAEAQBAEAQBAEAQBAEAQBAEAQFd6Qv8Als/gP7mqO32M7r9xiSpFgID6i9pviPqF6gf0VD7I8B9FoIqH2gCAIAgCAIAgCAIAgCAIAgCAIAgP/9k="/>
          <p:cNvSpPr>
            <a:spLocks noChangeAspect="1" noChangeArrowheads="1"/>
          </p:cNvSpPr>
          <p:nvPr/>
        </p:nvSpPr>
        <p:spPr bwMode="auto">
          <a:xfrm>
            <a:off x="790228" y="-387424"/>
            <a:ext cx="2667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AutoShape 4" descr="data:image/jpeg;base64,/9j/4AAQSkZJRgABAQAAAQABAAD/2wCEAAkGBxQSEBUUExQUFhUWFxoaFxcXGRgYHRcZFRoXGB0aGhkYHSggGR0mHBgUITEhJSkrLy4uGB8zODMsNygtLiwBCgoKDg0OGxAQGywkICYsLCwsLCwsLCw0LCwsLCwsLCwsLCwsLCwsLCwsLCwsLCwsLCwsLCwsLCwsLCwsLCwsLP/AABEIAOIA3wMBEQACEQEDEQH/xAAcAAEAAwEBAQEBAAAAAAAAAAAABQYHBAMCAQj/xABCEAABAwIDBAcGBQIEBQUAAAABAAIDBBEFBiESMUFRBxMiYXGBkTJCUqGxwRQjYnLRgrIzkqLhJDVDY/AVU3PC8f/EABoBAQADAQEBAAAAAAAAAAAAAAADBAUCAQb/xAAtEQACAgEEAQMEAQQDAQAAAAAAAQIDEQQSITFBIjJRE2FxgZEUM6GxI0LR8P/aAAwDAQACEQMRAD8A3FAEAQBAEAQBAEAQFSxXOP4eqdE6PaY3Z7QPaBIudDoVVnqdk9rRTs1f07NrXBYsMxGOoZtxO2h8weRHAqxCaksoswsjNZiQ2fqwx0haDYyODfLefkFDqZYgQaye2vC88FRwTNs0BAcTLH8LjqB3O+xVSvUyjw+UUqtVOHD5Ro+F4jHURiSM3B9QeRHArQhNSWUaldkZx3ROtdnZDY5mOGl0cS5/wN1PnyUVl0YdkFuohX338HJljMxq5ZG9WGBrQR2rk3NtdFxTf9RtYOKNT9WTWMYLIrBaCAIAgCAIAgCAIAgCAIAgCAIAgCAICnwZ6YJnMlYWtDiA9pvoDa5HDyVRapbsMpLWx3NSX7LZDM17Q5pBaRcEaghWk0+UXE01lGX55pyyteTueGuHpb6hZmpWLGZOrji1/c5ssYm6nqWOB7LiGvHMHS/iCbryixwkcaex1zT8Pss/SWexDy2nfRWdZ0i3ruo/koaoGcS2WcXNNOHX7DtHju5+IU1NuyX2JtPa6558eTSsexLqKZ8o1IHZ7y7QfVaNk9sWzVts2QcjIZpS5xc4kucbkniSsltt5ZittvLLt0aUpvLLwNmDy1P2V3Rx7Zf0MfdL9F6V00CJzHjbaSLaI2nO0Y3mf4CitsUFkhvuVUcv9EBkzMkk0745nXL+0zhYje0d1tfJQae9yk1Ir6XUSnJxkXVXC8eTahpeWBwLgLlt9QDzC8ys4PMrOD1Xp6EAQBAEAQBAEAQBAEAQH44aIDE6yMtke07w5wPkSsWSw2jBmsSa+5bOjvEy2QwE9lwLmjk4b7eI+it6Sx52lzRWYewsma8AFVGNkgSM9kncebT3FWLqvqL7lrUUfVjx2ZpPQyRStZI0tdtAAHjcjceKztkoyw0ZUoSjJKRf8+0JfSBw3xEOPhuP1v5K/qYZh+DS1kM15+DNlmmUCgLziz3S4PCQC43YCALnskt4eAV6eZUI0LW56ZP8ELhOUp5iC4GJnFztDbub/Khr08pd8Igr0k598IvFLiFJSxtiEsbQ3S20Cb8SbcVdU64LGTQU6qltyiToq2OZu1G4Pbe1xzCkjJSWUSxnGSzF5M4z7Ul9YWncxoA89T9vRZ+qlmeDL1ks2Y+DiymT+Nht8XysbqOj+4iPTf3YlpzhmoxkwwHtj23/AA9w7+/grV+o2+mJc1Op2+iPZV8rYgYqxjyT2zsvJ4h3E89bKtRY1NZKennttT+eGa2tU2ggCAIAgCAIAgCAIAgIbF8yw0z9iTa2rA2Avob8fJQzvjB4ZBZqIVvEjlgzpSuNi5zf3NK5WprZytXU/JC5swITXqqYiQEdtrdbke8Lcbbwob6t/rhyV9TRv/5K+fkiMjRk1zP0h5Pd2SPqVFpl/wAiINIs2r9nVmjMchrPynENhNm23Od7xPMcF1dc9/Hg71Gol9T0vou+DV7KuBkmyO9p12XN3/NXa5KyKZoVWK2CkSMjA4EEXBFiOYKkxkl7MrzRl91K8kAmFx7Lvhv7rvtzWXfS4PK6MfUUOp5XRBqArmr5YtFQRFxsAzaJPAG7votWn01rJs6dbao5+CiZjzHJUuIBLYgey0aXHN3PwVG69zeF0Z1+olY8LogtygK3RrOT6MxUcYOhcNo/1a/Sy1aI7YI2tNDbWkypdItEWVDZfdkba/6m/wC30VXVwxLcUtdHE1L5P3LuHup4JK14sQw9U0/q94/KyUwcIux/o9og64O2XxwVQkkkk3J1J5k7yqjeSkfsXtNtv2m29QvY9hdr8o28LaPoD9QBAEAQBAEAQBAEAQFD6SqM7UUo3WLD/cPuqOsj1Iz9dDqX6KSqRnnXheJSU79uN1uY4O7iF3CyUHlHddkq3mJp+CVEVQz8QxjRIQWu01BG9pPHgtOuUZrcjXqlGxb0uTKJ77br79o38blZUuzGfbLv0ZyG0zeF2nzII+wV3Rvhov6B8SReFdNA+Jog9pa4Ag6EHUFeNJ8M8aTWGU/FsisJ2oXlgvqw6i3HZO8eCqT0qbzEpT0UW/S8H3nHEGjD4xEezKWtH7Wi5HdutZdaiWK8I71r2V7fngz26zjKyWnKuVXyvbJM0tiGoB0L+WnBqtUadt5l0XNPpnJ7pdf7L9iVY2CF8jtzBe3PkFfnJRjk0ZzUIuTIvDMZpq4BpaNoEO6t9rgjiOdlFCyFpFXdXcsf4Z9Z2YTQy24AHyBC9v8A7bGqWamZUsoxybyfhhnqm6dmMh7j4bh5n6KfT17pljTV77PsuTV1qGwEAQBAEAQBAEAQBAEBw4rQsqYHRk6OGhGtiNxHgVxOKnHBHZBWRcWZPiuGyU8hZILHgeDhzBWVZW4PDMayuVbxI41wcFq6PK8sqDETpILj9zdfpdWtJPEtvyXNFPE9vyeOdsEMMxlaPy5Df9rjvB8d4XmpqcZZXRzq6dkty6f+y2ZJws09NtP0fIdp1+A4A+WvmrWnhshyXdLU4Q57fJz4pniGNxbG0ykcQbN9ePkFzZqox4XJzZrIReFydGVcxPq3SbUbWBgFrEm97/wuqbnZng6097tzlYwWJWCyVf8ACRtrHU8rGujmvNDtDRr/APqNHjfa8yoXFbtrE4Rsj6lnBN02Ewxm7ImNPMNC7VcV0jiNcI9I7V2dlY6Q3kUdhxkaD4an7BVtU/QVNa8VftGbRSFrg5pIcDcEbwVnJtPKMpNp5RqmC1orqM7drkFj/G1r/dalcvqw5Nmqaur5/DKDh+WZ5ZXR7JbsO2XPcDsi3L4tNdFRjRKUsGbDTTlJx+PJoOHRU1FGI+sY073FzgC48yr0VCtYyacI10x25JOnqWSC7HtcP0kH6KVST6JVJPo9l6ehAEAQBAEAQHDjOKMpousfci4Fhv1XFligssjssVcdzPnC8ZhqBeJ4JG9u4jxBXkLIz6YrthZ7Wc2bMT/D0r3D2ndlvi7S/lvXl09sGzjUWfTrbXZn2XcwSUruLoye0wnnvLeR+qz6rnB/YzaL5VP7Gm7MNVCCQ2SNwuL6/wD4Vpemcfsa3psj8opeO4Ph8TiDK9jvgYQ+3kRp6qnZXTHyULqdPF94/BH4PLRxTsk62ouw3F2tty1trZcVuqMs5ZFU6YTUsvgvlfiUZpHzM2JWNbtW3g7OpvyI3q85JxyuTWg42dcogukDFy2JkTDbrRdxHwcvMqDVWYjtXkp62xxjsXkz5Z5mGl5Aw8x0xe4WMpuAfhGg9d/mtLTQ2wy/Jq6ODjXl+S0KyWys5+jcKZtQz26aRsg7x7Lh5tJUVvWV4O4d4J+hqmyxMkabte0OHg4XUieVk5awyt4tnAQVZiLNqNoG0Qe0HHXTgRayrT1Gye0pWavZZta4O/FomV1G7qnB1xdp/U3Wx5HgpJpW18EtiV1fpMqc0gkEWINiDwI4LKxgxi7ZAqhFT1L3mzGEOPk03+gV7SPEWaWgy019zwxrH54oI4wHNfI3rHvP/c7Www917Hkl1sopJHWtvlB7I8ff/wAKe7U3OpO8nUnzVHJl4PWklex4MRc199Ni9yeVhvXUW0+D2LcX6e/saXLjT6Wja+qsZnaBrdLnv8OK0na4QzPs1nc6607OyiYhmOpmN3SFo+FnZA+5VGd85eTOnqLJvl4/BYujpsj3yyOe8taA0XcSLnU7+63qrGky8tlrRbm22y9q6aAQBAEBVekZpNK0jcJBf0IVXV+wqa3+3+zO6ed0bw9hLXNNwQs+MnF5Rlxk4vK7LJmvF/xNNTO3El+0Bwc2w+9/NWb7N8Ey1qLfqVwf5KuqpULv0b15/MgO72293Bw+hV7ST7iX9DPuH7IvNmW3U73SMBdE43uNSwneD3d6ivocXldEWp07g9y6/wBFbuqxUJTAJJttzImue2RpbIwbiHAi5O4Ec1NS5J4RZ0tk4zWzn5JeLBJq+OGVrmDZjETtom4fE5zXaDwup5Uyswy7q9LOyzKfBNYRkeONwfK7rSNQ0Czb/UqSvSxjy+TmrRxi8yeSJxnOk+25kbBEGm3aF3afIKKzUyTwuCG3WTy4xWMEZDmyrab9btdzgCFEtTYvJEtVavJbMKzAyuhkgeAyVzHDZ4OuN7b/AEVuu5WLD7L+n1SseHwzw6Lq0upHRHfA8t8jqPuu6X6cF2xc5KfmEn8XPff1rvqs633v8mBf/dl+TuyZipgqWtv2JDsuHedzvHh5qTT2bZY8M70trhPHhlvzLlNlQS9hDJePJ37u/vVu7TqfK7L1+mVnK4ZA0eHOHVUBttPf11TY3DY2EbLL/qIHkuK69q2fyTaSp1V5l2W/GaqlDdiodHY+661/Ibwp5yh1I8slWlibX7K1DgOHTu/KmIJ90PHyDhdVlTTJ8MqqjTzfpf8AksmE5fgp9Y2dr4nan14eSsQphDotV0Qr9qKFnmtMlY5utowGjf4n5/RUdTJyn+DN1c91mPg4cMwOac9lpa3i942Wj13+S4hTKRHXTOfS4+WaZgsMMETYo3sNt/aF3E7ybFaVajFbUzWrjGEdqJRSEoQBAEBxYpSsnifE4jtC28XB4HyK4nFSW1nE4qcXFmT4thclM/YkFuTuDhzB+yyrK5QeGYtlcq3iR1x0Tn4c6QDSOc+jmNBPrZSKLdWfuSKDdG74ZDqAgLL0fNP4y/KN1/krOk95b0X9z9GmELSNUi63CqVodJJFEA0XLi0cFHKEFy0Qyqq90kiNyxmOKaV8TIxGBrGBptNG+44Hjbko6boye1cEVGojOTilj4PLL0nUYhVUp0a89fF4PA2wPB111DiTiX5cxTLYpiMruZcrsqu207Eo97g7ud/Kr3UKfPkrX6ZWcrhlMmyhVtNurDu8Obb52VN6axeCg9JavBK4HkqYSNkleI9khwDTd1x37h81NVppJ5bwTVaOWVKTx+DkyLN1WLVUPBxkt4xvuPkXKWribRsT5imemfsIMc3XtHYkttdzwOPjZQaqvEtyMXWVYlvXTK1RtJlYBvL229Qq0fcirD3L8mrZkxxlHAZHauOjGcXvO4ALWnJRWT6CMdzKnL+IoqUzFpNRVO2ppLXEQ91g5WBty3qtZKUI5XbK+sulCPoX7+CoPcXEuJJJ3k6k+aott9mL28nyvEeGqZNiqGwf8Q4m9thrvaaP1H00WpQpqPqNnTKxQ9Z45qzGym7DGtfMRuO5o5u/hc3XKHC7OdRqFXwuzPK/EZZjeR7nd19B4AaBUJWSl2zMnZKfuZyBoXBHhFpyRPUPnDGSO6turwe0LctdxKtaZzcsJ8F3SSsc8J8eTSlomoEBnedsSqmTGMuLIz7GxcbQ73b79yoaiyxPHgzNXZapbel9io3N73N+dz9VUyykWDBcxltoqn82A6Hb7RZ3gneO5T13+J8os1ahr02cx+5odFh0LYTHG1vVvubbwQ/etCMIqOF0aka4qO1LgzbMuXn0r7gF0R9l3L9LuR+qzrqXB/Yyb9O6nx0WXo4w4tjfM4e2dlv7W8fM39FZ0kMLcW9DXiLm/P8Aouatl4pfSTWERxxDc8lzu8N3D1PyVPVywkijrpelR+SlYbUGOaN43teD87H5XVKEtskyhXLbNMvGfYnRdRXRjtU7htDnG/Qg+vzWnbxiSPoa3ngtVDVtmiZIw3a9oIPipU8rJw1jg+55msaXOIDWi5J4AI3hZZy2kssoGM54kc4tpwGM4OIu499twVCzVPOImbZrZN4h0dORcRnnqH9ZI5zWs3G1rkj/AHXemnKcnlneksnOb3PPBXcPm2cfcedRI3/NcLpf3P2bD9hrFRA17S14DmkWIPFWmk1hlZpNYZRcTwWDD5W1L5Py2klsR1c51tGtPEeO5VHRGuW7JVr0SVilF8fBX8LzLFPiH4itJDWf4LALsYb8ePnzXsZpyzI03HEcI1KkxCGdt45I5GnkQfUfyrKaZA4vyRlXk+lkN9gtP6CW/LcopaeD8FWWkqlzg6MOy7TU52mMG0PecbkeZ3LqFMI9I7r09cOYo9anF2WeISJZWtJDGHaNxwJGg14FdOfHHLJZ7oxbSMlrHPMjjLtbZN3bQIN/ArJllvkwZbs5l2eN1yeEhhODTVLrRtNuLzo0efHwCkrqlN8EldM7H6V+zUMCwdlLFsM1J1c473Hn/stOutQWEa9VUa44RJKQlCA5cRw+OdhZK0Ob9O8HgVzKCksM4nCM1iRUqjo+F/y5iByc0EjzFrqo9GvDKb0C8SO3C8kQRnakcZSOBsG+g3+akhpYx5fJ3Xo4ReXyT8+GxP8AaYN1uVgOVlPtRdTx0R9Vl1pBDJpo78NrbafFsgNx6Ll1/c9znhrJwO/9QpWgMZDUxN3NaOqeAOQuWlc+uPXJ6lDGFwemGZ3ppHdXJtU8m4smGzr4nReq2L74DraODpHpdqOKYahpIJHJ24+o+ag1ccpMztdH0qXwVLAMPM9RGwDS4Ljya3Un7eaqVQ3ySKVMHOaSNcqadskbo3C7XNLSO4iy1msrBtp4KDlTETh9W+gnNoy68Lzu7Wo15O/uuoIS2S2smkty3Ik+ketLYmRD3zd3g3h629Fxq5Yjgy9dPEVH5M+WeZppuRsIMEBe8WfJYkHeGjcD38fNaemr2Ry/JraSpwhl9szbD5tvFw8e9VOPq5yiXv8A2ab9pf8AM2fIacFkREsu6wPZaf1OH0Cnnal0RRrb7IbL2Wpq2UVdeSW72RnS43i7fdZ3bzxXEIOT3SOpSUeIknnmGkj6vbpmPc8m+z2HBoG8FvfZL5RjjKKd+qdOPOSOw3JVFUt6ynmnYRvG027DyOl/mvIQhNZiyerVKxZQr8FhpHtZLXVo2hcbJ0sNN9jZeS2weHJnFurhW0pE1hOBUUou2R9TbhJK5/q24A9FJBQl08nUb1NZi1+iIZncxdhlNGxrTbZBta2nAKv/AFbXCRnPXyz7f8knQZsp6ghlRGGE6Aus5vrwUkdRCfEkSQ1VdnE1j8nnmSsp6R4a2kY55Fw4gBvrxXl0oV9RPL5wqeFDkh254qRubCB8Iaf5UP8AVT+xB/W2fCLLl7N7KhwjkAjkO7Xsu7gefcrNWoU+Hwy1Tqo2PD4ZZ1ZLZVX57pwbbMvoP5VX+qgVHra8+SVwrMEFQbRv7Xwu0d6HepoWxn0yWu+FntZKKQmMh/8AWZop5HxyOBL3EjeDqd4OiyfqyjJtMxfrTjNtPyaFlbMIq2EEBsjfabwI+Idyv03Kxfc0tPerV9yL6RKx8bYQxzmkucbtJB0A5eKj1cmksEWtm4pYOHLmc3hwjqCC0mwk3Ft/i5jvXFOpecSIqNY87Z/z/wClrxvAYKtmzKwHTR40cPBytygpdmnGTXRnuLUdVhjS2/X0btCHXsAeBt/hnkRpdV5RlBY7RI4wti0y09H09K6E9QT1n/UD7bY5bvd5EKSiMEvSVq9OqVhfyW1TkhWM95a/GQ7TB+dHqw/EOLT48O9RWw3Lg7hLDKbgeIx1jmQVz3skjuxj7hu1r7L7jRwta/FV8Rs4mR6jSRtakzQMMyxTQEOay7huc87RHhwCnhRCPSIa9PXDlI7cYqhFTyyH3WOPoFJJ4WSwlln8/wAIc94A9pzgBw1cbfdUS0a1lXIcVNaSa0svAW7DD3Die8q1CpLlkErG+i5KYjM76Sb/AIiPl1Zt/m1+yz9Z7kZmu96/BB5exI09Qx4OhIa8c2k/beoaZ7JZK9FjrmmWbpLpT+TKN2rD3XsR91Y1kemW9dH2yKZS1L4nh8bi1w3Ef+ajuVOMnF5RQjJxeY9kpi9MZmCrY3svNpQ3XYkG8/tO/wA1NZHct6/ZNbHcvqpd9/ZkKoCAu+Xo219I6CU9uE9h/EAjTx3EK9UlbDa/BoU4vr2S7RX8Sy3UQusY3PHBzAXA+moVedE4+CtZp7IPrP4PClwaokIDIZL8y0tA77ncuY1Tb4RxGmyXUWavhDZRCwTW6wCziNb/AO61Ibtq3dmzXu2rd2Zpm/CjBUuNuxIS5p4a6lviD9VnaivbL7GVqatk/syFY8tIIJBBuCNCDzCgTxyiv90avlTF/wATThzrbbTsv8Rx8wtWmzfHJs6e36kMvvyZ5mfDzBVPaRo4lzTzDjf5HRZ98Ns2Zmohssa+eT0yfUFlbFb3iWnwcP5svdPLE0e6WWLV9y4dIFAZKYPaLmI3P7TofTQ+SuaqG6GV4L2sg5QyvBmqzTKNZyfVmWjjJ1IBaf6SR9LLVolurRs6aW6tNkvNE17S1wDmuFiDqCCpnyTmR5qwR+GVLZ6dxDHHsa6tPFhHvNVScHB5RYjLcsM0DKGZWVsN9Gyt0kZy7x+kqeue5EM47SfUhyUXPuTOvvPAPzffZ/7gHEfq+qgtqzyiWE8cMrmWc9y01opwZI26a6SMtw1325HVRwtceGdyrT6JnPea4ZqHYgkDjK4Bw3Oa0do7Q3jcAu7LE44RzCDT5KZlCk62ugb+sOPgztfZQwWZIkk8I3dXiqEBX844IamEFn+JGbt/UDvb9PRQX1b48dlbU0/Ujx2jMWQOLwyxDi4NsRYgk2tZZii84MlJ7sGx4jh7JoTE/VpFu8EbiO9a8oKUcM3JwU47WZljGWJ4CeyZGcHsBOneBqFnWUSh+DKs004eMosPRqTsztINrsNiOYcDv8Ap9J00yzoc4kibq8p0shuYgD+klvyCnlRB+CxLTVS5wdOE4FDTEmJpBcLEkk3A8V1CqMOjqumFftRJqQlCAIDnrqFkzCyRoc08D9RyK5lFSWGczgprEip1PR+wn8uZ7RycA756Kq9IvDKUtDHw2SuXMvGj6y0hft20IAALb8vFS1U/T8k9Gn+lnnOT6xyCOZmxURSC257BtbJ5gtuR5hdWRUliSJbKY2LDKxgmCxx1cb21ML2NJNi4NfextdpVaulRmnkqV6KULFLtI0DrGkbwR4hXS9gpGYcoR3L4JGMvqWPcA3+k8PBU7dMnzFlC3RZeYfwdOC49S0VKyOWeMvFy5rHCTUkm3Zv3KSpxrhhst6emUK1Fojq/pCklOxQ073uO5zml3o1v3K9dzfEUWlWl2cdLkmrrH9bWyll+GjneAHssC5VUpcyDml0VuOSbDK8/FG6xHCSN32I9CFHzCR3xJG14fWNmiZKw3a8Ag+P34K6nlZRXaxwdC9PCqZvybFVgyNIjmA9v3XW+MfdRWVKXJJCbXBjkjbEi4NiRcbjbiDyVMnL90S4deWWcjRjdhvi6xPyAHmp6I85I7Xxg0WtxSGEXlljZ+5wHyJ1VhyS7ZCk2QdTn2iZ/1S/9jXH52XDuidfTkR8nSZSjcyU+QH1K8+vE9+kyLqc80UkrJXU0m2w3Dhsg+euqjc4N5xycPSxclJ9ok4+kynO+Kcf0g/Qrv66+Dv6TOyHpCozvMjf3Md9l19aI+myQpc1UTz2aiEE/E4MP+qy9VkPk52S+CRq8Tiji61z2hnAg3v3C28+C6lOMVlkc5KCzLgpOKZ8eTaBgaPifqT4AaBUp6t/9TPs1rfEF/JDnNVXe/XH0bb6KH+os+SD+pt+SVwrPcrSBO0Pb8TRZw8txU0NW/wDsTV62S96z+C+UFayZgfG4OaeI4dx5HuV2MlJZRowmprMToXR0R+M4vHTR7ch3+y0b3HkAuLLIwWWR22xrWZGf4pnKolJDCIm8m7/Nx+yoT1M5dcGbZq7JdcI6sg1T31h2nudeM+0SeI5rrSybnyd6OUnY8vwTWcsZgiHV9VHLKRuc0ENB3F38Ke+6MOPJav1X0uI9nxgeCUVXTtkMDA46PDLts4b9x/8ALr2tQnHOCajUOyCkc2NYBhdMLyx3cdzA95cfLa3d68sVUOz23VKtepnplbD6Gdj3tpWMEbrdrtaWvfXclThNN4OadU7U30cVJnEMqSAxraa+yA1oBAHv6b/DkolqcT+xT/rX9Tn2/wD3Jf43hwBBuCLg8wVd7NAoXSvhAdE2paO1GQ1/7XHQnwdb1UF8eMktT8HP0T4x7dK47u3H/wDYeuvmV5RL/qe2ryaOrJCULpMzL1bPwsTu28fmEe6w8O4n6eKgunj0olrj5ZlqqkxI0+Ozxw9THIWMuSQzQuLubt5XSk0sI82rOSQwnJ1XVHa2Cxp9+W4v3gHtFdRrlI8c0i34f0YRDWaZ7zyZZo9SCfopVQvLI3b8FgpMmUUe6Bp73Xd/cVIqorwcuciErcfgpqsxCniMTbBxa0bQdxtzA5KvK+MZ7ccFCzW7LNr6LhRuikYHxhha4XBACtRaayi3GaksplPrc3iOrewxsdC07OgG0CN7hz14dyqS1KU8Y4KMtY42NeC1wQQTMD2sie1wuDstN/kra2yWUXoz3LKZEOrqCeM020xjbkBttjZIJ1bfS91C51TW3JXlbTbmDZR8cwKSld2htMPsyDcR38iqNtMoP7GbbTKp89fJFqIiCAs2SGVQkLoW3jI7W3cMJtpY8Tu3K1plYnx0W9IrN2Y9eTSZZA1pc42ABJPcFoN4WTUbxyY/jeKOqZnSO3bmD4W8Asm2xzlkxLbXZLd/BwKMjLXkFuwZ5yNI4/nq63oFb03GZfBd0aw5T+EVipqHSPc9xu5xuT4qrKTk8spyk5PL8lvyViHUUdVIdQx1wObi0aeZsrmnltrbLuls2VTk/H/hUaupdK9z3m7nG5P2HcqkpOTyylKTk90uyz4AHMwyreLja0HoAfqrNWVTJlynMaJsqSqFI1DINSX0TQfcc5o8AdPqtTTSzA1tHJyqWfGUS2NUYmp5Yjuewjztp87KWSysFuLw8mH5erjTVcUm7YfZ3gey75EqlF4lksyWUa9m3MrKODauHSvH5bOf6j+kK3OaiiCMcsxOpndI9z3kuc4kuJ4kqm3ksHfgOBTVcmxE3Qe08+y0d55929exi5PCPHJLs1fLmTKekAdbrJeL3cD+kbmj5q1CpRIJTbKpmLE54q2YNlkaNq4FzYAgEaFUrbJxseGY19lkbXhs98MzxOwgShsjfDZd6jQ+i9hqpL3cnVetmvdyXzCsUjqI9uN1xxHFp5EcFehNTWUaNdkbFmJkFc8ulkJ3l7if8xWTN5kzEm8yb+7LR0eYkWzGAnsvBLRycN9vEfRWtLZztLeisak4eGVSa+06+/aN/G5VR9lN9v8AJdOjauN5ISezYPb3G9j9lc0k3zEv6Gb5h+ypYtTmOeVh4Pd6E3HyVWxYk0UrY7ZyT+SZypj5jeIZTtQvIbZ2uwToCL8O5TUXYe2XRPp73F7ZdMuFTk+keb9WWn9Di35blbenrfguy0lT8H3SZSpYzcR7R/WS76r2OnrXg9jpao84JpjQBYAADgFMWCEzrUbFFJb3rN/zGyh1DxWyvqpYqZlSyjHPSngdI8MYC5zjYAL2MXJ4R6ouTwjUsMwIQ0ToPee120ebnC3oNPRakatte02K6dlewyxkLi7YDSX32dkDW+61llqLbwYyTzjyXbFMJNNhJYfaL2uk8SRp4CwCvTr2U4NCyr6enx+M/wAlZwXApalwDGkNvq8jsjw5nuCq10ymypVTOx8dfJp8WERtpvw4HYLC3vN958b6rSVaUNprqqKhs8GS4hROgldG8dpp9RwI8VlTg4ywzFnBwk4s1DKGHmCkY1ws43c4ci43t6WWnRDbBI19NXsrSZNKYnP5+x6LZqp28pXj/UVQl2y0ujwrKx8z9uRxc6wFzyGgA5BeNt9nqR6YVh76iZkUYu559Bxce4BIpt4Qbwsm6YDhDKWBsUe4DU8XOO9x8VejFRWEVZSy8kgujwzrpFoC2dsoGjxYn9Tf9vos/VwxLcZmthiSl8lSVQpEtlfFTT1DXX7DiGvHcePiCpqLNkibT2fTmn4fZ7ZwwswVLjbsSEuaeGupHkV7qK9ss+GdamrZPPhn7kiIurY7e6HE+FrfcJplmxHukWbUdedsBdFKZmAmN5ube44779x5rvUU7XuXR1q6XGW9dP8AwdnRrSnbll4ABo8Tqft6rrRx5bJNDHlyJHOWWTOeuh/xALOb8YG63epdRRv9UeyXU6Zz9Ue/9me1ELmEh7XNI4OBB+az2muzLknHvg2iheTEwneWNJ8wFsReUjfi8pHuuj0ICEzhQST0xZGLu2mm1wNx5lQ3wcoYRX1Ncp17YlTosiTuP5jmMHd2j/Cqx0kn2U46Kb9zwXLBMAhpR2Bdx3vdq4/wO4K3XVGHRfqphWuCVUpKcFLg8Mcr5WsG283LuXhyXCrinuS5I41RjJyS5Z2TQteLOAI5EXGi6az2dtJ9n01oAsBYdy9PT9QHDXYTFM9j3sBdGbtP2PMcbLiVcZNNnEq4yabXR3Ls7OHGcUjpoXSymzW+ridzRzJXMpKKyz1LLwYPidX100kpFuseXW5bRvZUW8vJaSwjmXgNg6PMt/hoetkH50oub+43eG+PEq3VDassgsll4LepiMIDjxbDmVETo37juPEEbiFxOCmsM4srU47WZVjOCy0zyJGnZ9149l3nwPcVmWVSg+TGtplW/V/JGu3KIifRrzaNlVSRiUXDmNPeDYag8CtZRU4LJubY2QSkcmWctCkfI7a2y6wabWIaNbHvv9FzTSq2yOjTqpt5zknnsBBBAIO8HipyyeNDQxwt2Y2hrbk2HMrmMVFYRzGCisJHQujo8p6djxZ7WuHeAfqvGk+zxpPs9GtsLDcF6en6gCAIAgCAIAgCAIAgCA/HGwuUBi2esxmrqCGn8mM2YPiPF58eHcqVk9zLEI4RWlGdlu6Ocv8A4mo614/KhN/3P4Dy3nyUtUNzycWSwjYVcK4QBAEB8yRhws4AjkdV41kENU5UpHm5iAP6SW/QqJ0VvwQS01Uu4ktSwCNjWN9loAHHQaKWKSWETRSSwj1Xp6EAQBAEAQBAEAQBAEAQBAEAQBAEBTOkzHOop+pYbSTaG28M94+e71UN08LBJXHLyZGqhOfcMRe5rWi7nEADmToF6DeMt4S2kpmRDeBdx+Jx1J9VdhHasFaTy8kouzkIAgCAIAgCAIAgCAIAgCAIAgCAIAgCAIAgCAID8c6wudwQGD5qxU1VXJLfs32WdzW6D11PmqM5bpZLUVhYIlcHpdOi7COtqTM4dmEdn97tB6C58wpqY5eSOx4WDW1bIAgCAIAgCAIAgCAIAgCAIAgCAIAgCAIAgCAIAgCArfSBifUUMljZ0n5bf6t5/wAt1HbLETuCyzFFSLAQG1dHuHdTQR3HakvI7+rd/p2VcqWIlex5ZZVKcBAEAQBAEAQBAEAQBAEAQBAEAQBAEAQBAEAQBAEBl3S3X7U0UIOjG7Z8XEgfIH1VW984J6lxkoKgJD9jZtEDmQPU2XoP6JpY9mNrRwaB6CyvroqM9V6AgCAIAgCAIAgCAIAgCAIAgCAIAgCAIAgCAIAgCAwrOdX1tfO7gH7I8GAN+xVGx5kyzFYRCrg6OvCGbVTCOcrP7guo9h9H9CK+VAgCAIAgCAIAgCAIAgCAIAgCAIAgCAIAgCAIAgCA855NljncgT6C68YP53ml23Ocd7nE+puqBbPheAksstvW04/7rPquoe5HkujfVfKoQBAEAQBAEAQBAEAQBAEAQBAEAQBAEAQBAEAQBARmZ5tiiqHcon/NpC4m8RZ1HtGBBUSyfqAlMrH/AI6m/wDlauoe5Hkumb2r5VCAIAgCAIAgCAIAgCAIAgCAIAgCAIAgCAIAgCAICAz462HVH7LepAUdvsZ3D3GHqkWAgJDLzrVlOeUrPquo9o8fRv6vlUIAgCAIAgCAIAgCAIAgCAIAgCAIAgCAIAgCAIAgK50h/wDLZ/Bv9zVHb7Gd1+4xNUiwEB0Yc/ZmidykYf8AUF6uw+j+hgVoFQ/UAQBAEAQBAEAQBAEAQBAEAQBAEAQBAEAQBAEAQFd6Qv8Als/gP7mqO32M7r9xiSpFgID6i9pviPqF6gf0VD7I8B9FoIqH2gCAIAgCAIAgCAIAgCAIAgCAIAgP/9k="/>
          <p:cNvSpPr>
            <a:spLocks noChangeAspect="1" noChangeArrowheads="1"/>
          </p:cNvSpPr>
          <p:nvPr/>
        </p:nvSpPr>
        <p:spPr bwMode="auto">
          <a:xfrm>
            <a:off x="307975" y="-595064"/>
            <a:ext cx="2667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5576" y="5023742"/>
            <a:ext cx="5064009" cy="1141562"/>
            <a:chOff x="755576" y="5023742"/>
            <a:chExt cx="5064009" cy="1141562"/>
          </a:xfrm>
        </p:grpSpPr>
        <p:sp>
          <p:nvSpPr>
            <p:cNvPr id="4" name="TextBox 3"/>
            <p:cNvSpPr txBox="1"/>
            <p:nvPr/>
          </p:nvSpPr>
          <p:spPr>
            <a:xfrm>
              <a:off x="2231822" y="5276328"/>
              <a:ext cx="1474628" cy="5847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prstClr val="black"/>
                  </a:solidFill>
                </a:rPr>
                <a:t>potential carbon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99975" y="5276909"/>
              <a:ext cx="1619610" cy="5847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prstClr val="black"/>
                  </a:solidFill>
                </a:rPr>
                <a:t>Priority for carbon</a:t>
              </a:r>
            </a:p>
          </p:txBody>
        </p:sp>
        <p:cxnSp>
          <p:nvCxnSpPr>
            <p:cNvPr id="19" name="Straight Arrow Connector 18"/>
            <p:cNvCxnSpPr>
              <a:stCxn id="4" idx="3"/>
              <a:endCxn id="13" idx="1"/>
            </p:cNvCxnSpPr>
            <p:nvPr/>
          </p:nvCxnSpPr>
          <p:spPr>
            <a:xfrm>
              <a:off x="3706450" y="5568716"/>
              <a:ext cx="493525" cy="5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023742"/>
              <a:ext cx="1008939" cy="114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"/>
          <p:cNvGrpSpPr/>
          <p:nvPr/>
        </p:nvGrpSpPr>
        <p:grpSpPr>
          <a:xfrm>
            <a:off x="21057" y="351017"/>
            <a:ext cx="6063111" cy="3654047"/>
            <a:chOff x="107504" y="2943305"/>
            <a:chExt cx="6063111" cy="3654047"/>
          </a:xfrm>
        </p:grpSpPr>
        <p:grpSp>
          <p:nvGrpSpPr>
            <p:cNvPr id="53" name="Group 52"/>
            <p:cNvGrpSpPr/>
            <p:nvPr/>
          </p:nvGrpSpPr>
          <p:grpSpPr>
            <a:xfrm>
              <a:off x="1226597" y="2943305"/>
              <a:ext cx="4944018" cy="3654047"/>
              <a:chOff x="1226597" y="2943305"/>
              <a:chExt cx="4944018" cy="365404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226597" y="2943305"/>
                <a:ext cx="2212906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>
                    <a:solidFill>
                      <a:prstClr val="black"/>
                    </a:solidFill>
                  </a:rPr>
                  <a:t>Species current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86957" y="4833231"/>
                <a:ext cx="2127636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>
                    <a:solidFill>
                      <a:prstClr val="black"/>
                    </a:solidFill>
                  </a:rPr>
                  <a:t>Species future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52547" y="3801942"/>
                <a:ext cx="1714881" cy="5232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prstClr val="black"/>
                    </a:solidFill>
                  </a:rPr>
                  <a:t>Connectivity between</a:t>
                </a:r>
              </a:p>
            </p:txBody>
          </p:sp>
          <p:cxnSp>
            <p:nvCxnSpPr>
              <p:cNvPr id="9" name="Straight Arrow Connector 8"/>
              <p:cNvCxnSpPr>
                <a:stCxn id="7" idx="0"/>
                <a:endCxn id="5" idx="2"/>
              </p:cNvCxnSpPr>
              <p:nvPr/>
            </p:nvCxnSpPr>
            <p:spPr>
              <a:xfrm flipH="1" flipV="1">
                <a:off x="2333050" y="3281859"/>
                <a:ext cx="476938" cy="5200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7" idx="2"/>
                <a:endCxn id="6" idx="0"/>
              </p:cNvCxnSpPr>
              <p:nvPr/>
            </p:nvCxnSpPr>
            <p:spPr>
              <a:xfrm flipH="1">
                <a:off x="2350775" y="4325162"/>
                <a:ext cx="459213" cy="5080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55734" y="4063552"/>
                <a:ext cx="1714881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prstClr val="black"/>
                    </a:solidFill>
                  </a:rPr>
                  <a:t>Priority for species</a:t>
                </a:r>
              </a:p>
            </p:txBody>
          </p:sp>
          <p:sp>
            <p:nvSpPr>
              <p:cNvPr id="17" name="Right Brace 16"/>
              <p:cNvSpPr/>
              <p:nvPr/>
            </p:nvSpPr>
            <p:spPr>
              <a:xfrm>
                <a:off x="3563888" y="3225877"/>
                <a:ext cx="571627" cy="2121859"/>
              </a:xfrm>
              <a:prstGeom prst="rightBrace">
                <a:avLst>
                  <a:gd name="adj1" fmla="val 8333"/>
                  <a:gd name="adj2" fmla="val 4910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033171" y="5206159"/>
                <a:ext cx="2474933" cy="1391193"/>
                <a:chOff x="1549264" y="3886652"/>
                <a:chExt cx="1870608" cy="1085874"/>
              </a:xfrm>
            </p:grpSpPr>
            <p:sp>
              <p:nvSpPr>
                <p:cNvPr id="26" name="Right Brace 25"/>
                <p:cNvSpPr/>
                <p:nvPr/>
              </p:nvSpPr>
              <p:spPr>
                <a:xfrm rot="4456949">
                  <a:off x="1989104" y="3446812"/>
                  <a:ext cx="773097" cy="1652777"/>
                </a:xfrm>
                <a:prstGeom prst="rightBrac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123728" y="4633972"/>
                  <a:ext cx="1296144" cy="338554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dirty="0">
                      <a:solidFill>
                        <a:prstClr val="black"/>
                      </a:solidFill>
                    </a:rPr>
                    <a:t>Uncertainty</a:t>
                  </a:r>
                </a:p>
              </p:txBody>
            </p:sp>
          </p:grpSp>
        </p:grpSp>
        <p:pic>
          <p:nvPicPr>
            <p:cNvPr id="9218" name="Picture 2" descr="C:\Users\jc214262\Documents\Pics\Ez\frogs\Taudactylus_eungellensis_on_log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504" y="3608711"/>
              <a:ext cx="1326144" cy="909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819585" y="1844824"/>
            <a:ext cx="3288919" cy="3431504"/>
            <a:chOff x="5819585" y="1844824"/>
            <a:chExt cx="3288919" cy="3431504"/>
          </a:xfrm>
        </p:grpSpPr>
        <p:sp>
          <p:nvSpPr>
            <p:cNvPr id="20" name="TextBox 19"/>
            <p:cNvSpPr txBox="1"/>
            <p:nvPr/>
          </p:nvSpPr>
          <p:spPr>
            <a:xfrm>
              <a:off x="7668344" y="2708697"/>
              <a:ext cx="1440160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prstClr val="black"/>
                  </a:solidFill>
                </a:rPr>
                <a:t>Maximise both carbon &amp; </a:t>
              </a:r>
              <a:r>
                <a:rPr lang="en-AU" sz="1600" dirty="0" smtClean="0">
                  <a:solidFill>
                    <a:prstClr val="black"/>
                  </a:solidFill>
                </a:rPr>
                <a:t>species</a:t>
              </a:r>
              <a:endParaRPr lang="en-AU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084168" y="1844824"/>
              <a:ext cx="1512168" cy="122413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819585" y="3140968"/>
              <a:ext cx="1776751" cy="213536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apt NRM POWERPOINT - WT">
  <a:themeElements>
    <a:clrScheme name="Adapt NRM WT">
      <a:dk1>
        <a:srgbClr val="313E37"/>
      </a:dk1>
      <a:lt1>
        <a:srgbClr val="FFFFFF"/>
      </a:lt1>
      <a:dk2>
        <a:srgbClr val="313E37"/>
      </a:dk2>
      <a:lt2>
        <a:srgbClr val="E6EBDB"/>
      </a:lt2>
      <a:accent1>
        <a:srgbClr val="313E37"/>
      </a:accent1>
      <a:accent2>
        <a:srgbClr val="7F8B80"/>
      </a:accent2>
      <a:accent3>
        <a:srgbClr val="657585"/>
      </a:accent3>
      <a:accent4>
        <a:srgbClr val="7F8A9A"/>
      </a:accent4>
      <a:accent5>
        <a:srgbClr val="A4ABB6"/>
      </a:accent5>
      <a:accent6>
        <a:srgbClr val="E6EBDB"/>
      </a:accent6>
      <a:hlink>
        <a:srgbClr val="313E37"/>
      </a:hlink>
      <a:folHlink>
        <a:srgbClr val="663E51"/>
      </a:folHlink>
    </a:clrScheme>
    <a:fontScheme name="CCI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dapt NRM POWERPOINT - WT">
  <a:themeElements>
    <a:clrScheme name="Adapt NRM WT">
      <a:dk1>
        <a:srgbClr val="313E37"/>
      </a:dk1>
      <a:lt1>
        <a:srgbClr val="FFFFFF"/>
      </a:lt1>
      <a:dk2>
        <a:srgbClr val="313E37"/>
      </a:dk2>
      <a:lt2>
        <a:srgbClr val="E6EBDB"/>
      </a:lt2>
      <a:accent1>
        <a:srgbClr val="313E37"/>
      </a:accent1>
      <a:accent2>
        <a:srgbClr val="7F8B80"/>
      </a:accent2>
      <a:accent3>
        <a:srgbClr val="657585"/>
      </a:accent3>
      <a:accent4>
        <a:srgbClr val="7F8A9A"/>
      </a:accent4>
      <a:accent5>
        <a:srgbClr val="A4ABB6"/>
      </a:accent5>
      <a:accent6>
        <a:srgbClr val="E6EBDB"/>
      </a:accent6>
      <a:hlink>
        <a:srgbClr val="313E37"/>
      </a:hlink>
      <a:folHlink>
        <a:srgbClr val="663E51"/>
      </a:folHlink>
    </a:clrScheme>
    <a:fontScheme name="CCI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470</Words>
  <Application>Microsoft Office PowerPoint</Application>
  <PresentationFormat>On-screen Show (4:3)</PresentationFormat>
  <Paragraphs>164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Office Theme</vt:lpstr>
      <vt:lpstr>Adapt NRM POWERPOINT - WT</vt:lpstr>
      <vt:lpstr>1_Office Theme</vt:lpstr>
      <vt:lpstr>9_Default Design</vt:lpstr>
      <vt:lpstr>1_Adapt NRM POWERPOINT - WT</vt:lpstr>
      <vt:lpstr>2_Office Theme</vt:lpstr>
      <vt:lpstr>Opulent</vt:lpstr>
      <vt:lpstr>3_Office Theme</vt:lpstr>
      <vt:lpstr>Biodiversity &amp; climate change</vt:lpstr>
      <vt:lpstr>What do species require to adapt to climate change?</vt:lpstr>
      <vt:lpstr>Incorporating carbon sequestration</vt:lpstr>
      <vt:lpstr>Predicting the location of future biodiversity hotspots</vt:lpstr>
      <vt:lpstr>Species in Mackay-Whitsundays</vt:lpstr>
      <vt:lpstr>Modelling protocol</vt:lpstr>
      <vt:lpstr>Litoria gracilenta</vt:lpstr>
      <vt:lpstr>PowerPoint Presentation</vt:lpstr>
      <vt:lpstr>PowerPoint Presentation</vt:lpstr>
      <vt:lpstr>Landscape prioritisation</vt:lpstr>
      <vt:lpstr>Current priorities</vt:lpstr>
      <vt:lpstr>But we don’t know what the future will bring!</vt:lpstr>
      <vt:lpstr>PowerPoint Presentation</vt:lpstr>
      <vt:lpstr>PowerPoint Presentation</vt:lpstr>
      <vt:lpstr>Current + future</vt:lpstr>
      <vt:lpstr>PowerPoint Presentation</vt:lpstr>
      <vt:lpstr>Current + Future</vt:lpstr>
      <vt:lpstr>Current + Future</vt:lpstr>
      <vt:lpstr>Connectivity from current to future</vt:lpstr>
      <vt:lpstr>PowerPoint Presentation</vt:lpstr>
      <vt:lpstr>PowerPoint Presentation</vt:lpstr>
      <vt:lpstr>What about carbon?</vt:lpstr>
      <vt:lpstr>PowerPoint Presentation</vt:lpstr>
      <vt:lpstr>PowerPoint Presentation</vt:lpstr>
      <vt:lpstr>PowerPoint Presentation</vt:lpstr>
      <vt:lpstr>Eungella Honeyeater</vt:lpstr>
      <vt:lpstr>Eungella Honeyeater</vt:lpstr>
      <vt:lpstr>Eungella Honeyeater</vt:lpstr>
      <vt:lpstr>Eungella Honeyeater</vt:lpstr>
      <vt:lpstr>Proserpine Rock Wallaby</vt:lpstr>
      <vt:lpstr>Proserpine Rock Wallaby</vt:lpstr>
      <vt:lpstr>Proserpine Rock Wallaby</vt:lpstr>
      <vt:lpstr>Taudactylus liemi</vt:lpstr>
      <vt:lpstr>Taudactylus liemi</vt:lpstr>
      <vt:lpstr>Taudactylus liemi</vt:lpstr>
      <vt:lpstr>Taudactylus liemi</vt:lpstr>
      <vt:lpstr>Species losing all climate space in future (modelled for RC)</vt:lpstr>
      <vt:lpstr>PowerPoint Presentation</vt:lpstr>
    </vt:vector>
  </TitlesOfParts>
  <Company>James Cook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Reside</dc:creator>
  <cp:lastModifiedBy>April</cp:lastModifiedBy>
  <cp:revision>51</cp:revision>
  <dcterms:created xsi:type="dcterms:W3CDTF">2015-09-08T23:52:02Z</dcterms:created>
  <dcterms:modified xsi:type="dcterms:W3CDTF">2015-09-15T23:52:12Z</dcterms:modified>
</cp:coreProperties>
</file>