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1" r:id="rId10"/>
    <p:sldId id="262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801B-B642-45B7-8F29-A380CDFB30AA}" type="datetimeFigureOut">
              <a:rPr lang="en-AU" smtClean="0"/>
              <a:t>17/11/2015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0C8-8927-4AB3-A5A7-562498C118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766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801B-B642-45B7-8F29-A380CDFB30AA}" type="datetimeFigureOut">
              <a:rPr lang="en-AU" smtClean="0"/>
              <a:t>17/11/2015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0C8-8927-4AB3-A5A7-562498C118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6399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801B-B642-45B7-8F29-A380CDFB30AA}" type="datetimeFigureOut">
              <a:rPr lang="en-AU" smtClean="0"/>
              <a:t>17/11/2015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0C8-8927-4AB3-A5A7-562498C118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409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801B-B642-45B7-8F29-A380CDFB30AA}" type="datetimeFigureOut">
              <a:rPr lang="en-AU" smtClean="0"/>
              <a:t>17/11/2015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0C8-8927-4AB3-A5A7-562498C118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13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801B-B642-45B7-8F29-A380CDFB30AA}" type="datetimeFigureOut">
              <a:rPr lang="en-AU" smtClean="0"/>
              <a:t>17/11/2015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0C8-8927-4AB3-A5A7-562498C118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29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801B-B642-45B7-8F29-A380CDFB30AA}" type="datetimeFigureOut">
              <a:rPr lang="en-AU" smtClean="0"/>
              <a:t>17/11/2015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0C8-8927-4AB3-A5A7-562498C118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228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801B-B642-45B7-8F29-A380CDFB30AA}" type="datetimeFigureOut">
              <a:rPr lang="en-AU" smtClean="0"/>
              <a:t>17/11/2015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0C8-8927-4AB3-A5A7-562498C118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882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801B-B642-45B7-8F29-A380CDFB30AA}" type="datetimeFigureOut">
              <a:rPr lang="en-AU" smtClean="0"/>
              <a:t>17/11/2015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0C8-8927-4AB3-A5A7-562498C118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217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801B-B642-45B7-8F29-A380CDFB30AA}" type="datetimeFigureOut">
              <a:rPr lang="en-AU" smtClean="0"/>
              <a:t>17/11/2015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0C8-8927-4AB3-A5A7-562498C118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854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801B-B642-45B7-8F29-A380CDFB30AA}" type="datetimeFigureOut">
              <a:rPr lang="en-AU" smtClean="0"/>
              <a:t>17/11/2015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0C8-8927-4AB3-A5A7-562498C118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274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801B-B642-45B7-8F29-A380CDFB30AA}" type="datetimeFigureOut">
              <a:rPr lang="en-AU" smtClean="0"/>
              <a:t>17/11/2015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40C8-8927-4AB3-A5A7-562498C118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989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F801B-B642-45B7-8F29-A380CDFB30AA}" type="datetimeFigureOut">
              <a:rPr lang="en-AU" smtClean="0"/>
              <a:t>17/11/2015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240C8-8927-4AB3-A5A7-562498C118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141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1" y="221922"/>
            <a:ext cx="7740073" cy="64509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146473" y="354253"/>
            <a:ext cx="3763463" cy="3093154"/>
            <a:chOff x="8146473" y="1518034"/>
            <a:chExt cx="3763463" cy="3093154"/>
          </a:xfrm>
        </p:grpSpPr>
        <p:sp>
          <p:nvSpPr>
            <p:cNvPr id="5" name="TextBox 4"/>
            <p:cNvSpPr txBox="1"/>
            <p:nvPr/>
          </p:nvSpPr>
          <p:spPr>
            <a:xfrm>
              <a:off x="8146473" y="1518034"/>
              <a:ext cx="3763463" cy="309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dirty="0" smtClean="0">
                  <a:solidFill>
                    <a:schemeClr val="bg1"/>
                  </a:solidFill>
                </a:rPr>
                <a:t>Climate space for the </a:t>
              </a:r>
              <a:r>
                <a:rPr lang="en-AU" sz="3200" b="1" dirty="0" smtClean="0">
                  <a:solidFill>
                    <a:schemeClr val="bg1"/>
                  </a:solidFill>
                </a:rPr>
                <a:t>Lemuroid Ringtail Possum</a:t>
              </a:r>
              <a:endParaRPr lang="en-AU" sz="20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AU" dirty="0" smtClean="0">
                  <a:solidFill>
                    <a:schemeClr val="bg1"/>
                  </a:solidFill>
                </a:rPr>
                <a:t>	always suitable</a:t>
              </a:r>
            </a:p>
            <a:p>
              <a:pPr>
                <a:lnSpc>
                  <a:spcPct val="150000"/>
                </a:lnSpc>
              </a:pPr>
              <a:r>
                <a:rPr lang="en-AU" dirty="0" smtClean="0">
                  <a:solidFill>
                    <a:schemeClr val="bg1"/>
                  </a:solidFill>
                </a:rPr>
                <a:t>	becomes suitable</a:t>
              </a:r>
            </a:p>
            <a:p>
              <a:pPr>
                <a:lnSpc>
                  <a:spcPct val="150000"/>
                </a:lnSpc>
              </a:pPr>
              <a:r>
                <a:rPr lang="en-AU" dirty="0" smtClean="0">
                  <a:solidFill>
                    <a:schemeClr val="bg1"/>
                  </a:solidFill>
                </a:rPr>
                <a:t>	becomes </a:t>
              </a:r>
              <a:r>
                <a:rPr lang="en-AU" dirty="0" smtClean="0">
                  <a:solidFill>
                    <a:schemeClr val="bg1"/>
                  </a:solidFill>
                </a:rPr>
                <a:t>unsuitable</a:t>
              </a:r>
              <a:endParaRPr lang="en-AU" dirty="0" smtClean="0"/>
            </a:p>
            <a:p>
              <a:endParaRPr lang="en-AU" dirty="0">
                <a:solidFill>
                  <a:schemeClr val="bg2"/>
                </a:solidFill>
              </a:endParaRPr>
            </a:p>
          </p:txBody>
        </p:sp>
        <p:sp>
          <p:nvSpPr>
            <p:cNvPr id="6" name="Explosion 1 5"/>
            <p:cNvSpPr/>
            <p:nvPr/>
          </p:nvSpPr>
          <p:spPr>
            <a:xfrm>
              <a:off x="8500329" y="3159440"/>
              <a:ext cx="504056" cy="360040"/>
            </a:xfrm>
            <a:prstGeom prst="irregularSeal1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  <p:sp>
          <p:nvSpPr>
            <p:cNvPr id="7" name="Explosion 1 6"/>
            <p:cNvSpPr/>
            <p:nvPr/>
          </p:nvSpPr>
          <p:spPr>
            <a:xfrm>
              <a:off x="8500329" y="3591488"/>
              <a:ext cx="504056" cy="360040"/>
            </a:xfrm>
            <a:prstGeom prst="irregularSeal1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  <p:sp>
          <p:nvSpPr>
            <p:cNvPr id="8" name="Explosion 1 7"/>
            <p:cNvSpPr/>
            <p:nvPr/>
          </p:nvSpPr>
          <p:spPr>
            <a:xfrm>
              <a:off x="8500329" y="3951528"/>
              <a:ext cx="504056" cy="360040"/>
            </a:xfrm>
            <a:prstGeom prst="irregularSeal1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23250"/>
          <a:stretch/>
        </p:blipFill>
        <p:spPr>
          <a:xfrm>
            <a:off x="8521908" y="3519415"/>
            <a:ext cx="3012591" cy="30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01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46473" y="354253"/>
            <a:ext cx="3763463" cy="3216265"/>
            <a:chOff x="8146473" y="1518034"/>
            <a:chExt cx="3763463" cy="3216265"/>
          </a:xfrm>
        </p:grpSpPr>
        <p:sp>
          <p:nvSpPr>
            <p:cNvPr id="5" name="TextBox 4"/>
            <p:cNvSpPr txBox="1"/>
            <p:nvPr/>
          </p:nvSpPr>
          <p:spPr>
            <a:xfrm>
              <a:off x="8146473" y="1518034"/>
              <a:ext cx="3763463" cy="321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dirty="0" smtClean="0">
                  <a:solidFill>
                    <a:schemeClr val="bg1"/>
                  </a:solidFill>
                </a:rPr>
                <a:t>Climate space for the </a:t>
              </a:r>
              <a:r>
                <a:rPr lang="en-AU" sz="3200" b="1" dirty="0" smtClean="0">
                  <a:solidFill>
                    <a:schemeClr val="bg1"/>
                  </a:solidFill>
                </a:rPr>
                <a:t>Musky Rat </a:t>
              </a:r>
              <a:r>
                <a:rPr lang="en-AU" sz="3200" b="1" dirty="0">
                  <a:solidFill>
                    <a:schemeClr val="bg1"/>
                  </a:solidFill>
                </a:rPr>
                <a:t>K</a:t>
              </a:r>
              <a:r>
                <a:rPr lang="en-AU" sz="3200" b="1" dirty="0" smtClean="0">
                  <a:solidFill>
                    <a:schemeClr val="bg1"/>
                  </a:solidFill>
                </a:rPr>
                <a:t>angaroo </a:t>
              </a:r>
              <a:endParaRPr lang="en-AU" sz="2000" b="1" dirty="0">
                <a:solidFill>
                  <a:schemeClr val="bg1"/>
                </a:solidFill>
              </a:endParaRPr>
            </a:p>
            <a:p>
              <a:endParaRPr lang="en-AU" sz="2000" dirty="0" smtClean="0">
                <a:solidFill>
                  <a:schemeClr val="bg1"/>
                </a:solidFill>
              </a:endParaRPr>
            </a:p>
            <a:p>
              <a:endParaRPr lang="en-AU" sz="20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AU" dirty="0" smtClean="0">
                  <a:solidFill>
                    <a:schemeClr val="bg1"/>
                  </a:solidFill>
                </a:rPr>
                <a:t>	always suitable</a:t>
              </a:r>
            </a:p>
            <a:p>
              <a:pPr>
                <a:lnSpc>
                  <a:spcPct val="150000"/>
                </a:lnSpc>
              </a:pPr>
              <a:r>
                <a:rPr lang="en-AU" dirty="0" smtClean="0">
                  <a:solidFill>
                    <a:schemeClr val="bg1"/>
                  </a:solidFill>
                </a:rPr>
                <a:t>	becomes suitable</a:t>
              </a:r>
            </a:p>
            <a:p>
              <a:pPr>
                <a:lnSpc>
                  <a:spcPct val="150000"/>
                </a:lnSpc>
              </a:pPr>
              <a:r>
                <a:rPr lang="en-AU" dirty="0" smtClean="0">
                  <a:solidFill>
                    <a:schemeClr val="bg1"/>
                  </a:solidFill>
                </a:rPr>
                <a:t>	becomes </a:t>
              </a:r>
              <a:r>
                <a:rPr lang="en-AU" dirty="0" smtClean="0">
                  <a:solidFill>
                    <a:schemeClr val="bg1"/>
                  </a:solidFill>
                </a:rPr>
                <a:t>unsuitable</a:t>
              </a:r>
              <a:endParaRPr lang="en-AU" dirty="0" smtClean="0"/>
            </a:p>
            <a:p>
              <a:endParaRPr lang="en-AU" dirty="0">
                <a:solidFill>
                  <a:schemeClr val="bg2"/>
                </a:solidFill>
              </a:endParaRPr>
            </a:p>
          </p:txBody>
        </p:sp>
        <p:sp>
          <p:nvSpPr>
            <p:cNvPr id="6" name="Explosion 1 5"/>
            <p:cNvSpPr/>
            <p:nvPr/>
          </p:nvSpPr>
          <p:spPr>
            <a:xfrm>
              <a:off x="8500329" y="3242559"/>
              <a:ext cx="504056" cy="360040"/>
            </a:xfrm>
            <a:prstGeom prst="irregularSeal1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  <p:sp>
          <p:nvSpPr>
            <p:cNvPr id="7" name="Explosion 1 6"/>
            <p:cNvSpPr/>
            <p:nvPr/>
          </p:nvSpPr>
          <p:spPr>
            <a:xfrm>
              <a:off x="8500329" y="3674607"/>
              <a:ext cx="504056" cy="360040"/>
            </a:xfrm>
            <a:prstGeom prst="irregularSeal1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  <p:sp>
          <p:nvSpPr>
            <p:cNvPr id="8" name="Explosion 1 7"/>
            <p:cNvSpPr/>
            <p:nvPr/>
          </p:nvSpPr>
          <p:spPr>
            <a:xfrm>
              <a:off x="8500329" y="4034647"/>
              <a:ext cx="504056" cy="360040"/>
            </a:xfrm>
            <a:prstGeom prst="irregularSeal1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7" y="244990"/>
            <a:ext cx="7564582" cy="6304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15473" b="15179"/>
          <a:stretch/>
        </p:blipFill>
        <p:spPr>
          <a:xfrm>
            <a:off x="8146473" y="3590946"/>
            <a:ext cx="3878230" cy="291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5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46473" y="354253"/>
            <a:ext cx="3763463" cy="3400931"/>
            <a:chOff x="8146473" y="1518034"/>
            <a:chExt cx="3763463" cy="3400931"/>
          </a:xfrm>
        </p:grpSpPr>
        <p:sp>
          <p:nvSpPr>
            <p:cNvPr id="5" name="TextBox 4"/>
            <p:cNvSpPr txBox="1"/>
            <p:nvPr/>
          </p:nvSpPr>
          <p:spPr>
            <a:xfrm>
              <a:off x="8146473" y="1518034"/>
              <a:ext cx="3763463" cy="340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dirty="0" smtClean="0">
                  <a:solidFill>
                    <a:schemeClr val="bg1"/>
                  </a:solidFill>
                </a:rPr>
                <a:t>Climate space for the </a:t>
              </a:r>
              <a:r>
                <a:rPr lang="en-AU" sz="3200" b="1" dirty="0" err="1" smtClean="0">
                  <a:solidFill>
                    <a:schemeClr val="bg1"/>
                  </a:solidFill>
                </a:rPr>
                <a:t>Macleays</a:t>
              </a:r>
              <a:r>
                <a:rPr lang="en-AU" sz="3200" b="1" dirty="0" smtClean="0">
                  <a:solidFill>
                    <a:schemeClr val="bg1"/>
                  </a:solidFill>
                </a:rPr>
                <a:t> Honeyeater</a:t>
              </a:r>
              <a:endParaRPr lang="en-AU" sz="2000" b="1" dirty="0" smtClean="0">
                <a:solidFill>
                  <a:schemeClr val="bg1"/>
                </a:solidFill>
              </a:endParaRPr>
            </a:p>
            <a:p>
              <a:endParaRPr lang="en-AU" sz="20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AU" dirty="0" smtClean="0">
                  <a:solidFill>
                    <a:schemeClr val="bg1"/>
                  </a:solidFill>
                </a:rPr>
                <a:t>	always suitable</a:t>
              </a:r>
            </a:p>
            <a:p>
              <a:pPr>
                <a:lnSpc>
                  <a:spcPct val="150000"/>
                </a:lnSpc>
              </a:pPr>
              <a:r>
                <a:rPr lang="en-AU" dirty="0" smtClean="0">
                  <a:solidFill>
                    <a:schemeClr val="bg1"/>
                  </a:solidFill>
                </a:rPr>
                <a:t>	becomes suitable</a:t>
              </a:r>
            </a:p>
            <a:p>
              <a:pPr>
                <a:lnSpc>
                  <a:spcPct val="150000"/>
                </a:lnSpc>
              </a:pPr>
              <a:r>
                <a:rPr lang="en-AU" dirty="0" smtClean="0">
                  <a:solidFill>
                    <a:schemeClr val="bg1"/>
                  </a:solidFill>
                </a:rPr>
                <a:t>	becomes </a:t>
              </a:r>
              <a:r>
                <a:rPr lang="en-AU" dirty="0" smtClean="0">
                  <a:solidFill>
                    <a:schemeClr val="bg1"/>
                  </a:solidFill>
                </a:rPr>
                <a:t>unsuitable</a:t>
              </a:r>
              <a:endParaRPr lang="en-AU" dirty="0" smtClean="0"/>
            </a:p>
            <a:p>
              <a:endParaRPr lang="en-AU" dirty="0">
                <a:solidFill>
                  <a:schemeClr val="bg2"/>
                </a:solidFill>
              </a:endParaRPr>
            </a:p>
          </p:txBody>
        </p:sp>
        <p:sp>
          <p:nvSpPr>
            <p:cNvPr id="6" name="Explosion 1 5"/>
            <p:cNvSpPr/>
            <p:nvPr/>
          </p:nvSpPr>
          <p:spPr>
            <a:xfrm>
              <a:off x="8500329" y="3482715"/>
              <a:ext cx="504056" cy="360040"/>
            </a:xfrm>
            <a:prstGeom prst="irregularSeal1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  <p:sp>
          <p:nvSpPr>
            <p:cNvPr id="7" name="Explosion 1 6"/>
            <p:cNvSpPr/>
            <p:nvPr/>
          </p:nvSpPr>
          <p:spPr>
            <a:xfrm>
              <a:off x="8500329" y="3914763"/>
              <a:ext cx="504056" cy="360040"/>
            </a:xfrm>
            <a:prstGeom prst="irregularSeal1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  <p:sp>
          <p:nvSpPr>
            <p:cNvPr id="8" name="Explosion 1 7"/>
            <p:cNvSpPr/>
            <p:nvPr/>
          </p:nvSpPr>
          <p:spPr>
            <a:xfrm>
              <a:off x="8500329" y="4274803"/>
              <a:ext cx="504056" cy="360040"/>
            </a:xfrm>
            <a:prstGeom prst="irregularSeal1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6" y="333964"/>
            <a:ext cx="7635531" cy="6363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327" y="3755184"/>
            <a:ext cx="4039754" cy="29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82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46473" y="354253"/>
            <a:ext cx="3763463" cy="3400931"/>
            <a:chOff x="8146473" y="1518034"/>
            <a:chExt cx="3763463" cy="3400931"/>
          </a:xfrm>
        </p:grpSpPr>
        <p:sp>
          <p:nvSpPr>
            <p:cNvPr id="5" name="TextBox 4"/>
            <p:cNvSpPr txBox="1"/>
            <p:nvPr/>
          </p:nvSpPr>
          <p:spPr>
            <a:xfrm>
              <a:off x="8146473" y="1518034"/>
              <a:ext cx="3763463" cy="340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dirty="0" smtClean="0">
                  <a:solidFill>
                    <a:schemeClr val="bg1"/>
                  </a:solidFill>
                </a:rPr>
                <a:t>Climate space for the </a:t>
              </a:r>
              <a:r>
                <a:rPr lang="en-AU" sz="3200" b="1" dirty="0" smtClean="0">
                  <a:solidFill>
                    <a:schemeClr val="bg1"/>
                  </a:solidFill>
                </a:rPr>
                <a:t>Northern Leaf </a:t>
              </a:r>
              <a:r>
                <a:rPr lang="en-AU" sz="3200" b="1" dirty="0">
                  <a:solidFill>
                    <a:schemeClr val="bg1"/>
                  </a:solidFill>
                </a:rPr>
                <a:t>T</a:t>
              </a:r>
              <a:r>
                <a:rPr lang="en-AU" sz="3200" b="1" dirty="0" smtClean="0">
                  <a:solidFill>
                    <a:schemeClr val="bg1"/>
                  </a:solidFill>
                </a:rPr>
                <a:t>ailed </a:t>
              </a:r>
              <a:r>
                <a:rPr lang="en-AU" sz="3200" b="1" dirty="0">
                  <a:solidFill>
                    <a:schemeClr val="bg1"/>
                  </a:solidFill>
                </a:rPr>
                <a:t>G</a:t>
              </a:r>
              <a:r>
                <a:rPr lang="en-AU" sz="3200" b="1" dirty="0" smtClean="0">
                  <a:solidFill>
                    <a:schemeClr val="bg1"/>
                  </a:solidFill>
                </a:rPr>
                <a:t>ecko</a:t>
              </a:r>
              <a:endParaRPr lang="en-AU" sz="2000" b="1" dirty="0" smtClean="0">
                <a:solidFill>
                  <a:schemeClr val="bg1"/>
                </a:solidFill>
              </a:endParaRPr>
            </a:p>
            <a:p>
              <a:endParaRPr lang="en-AU" sz="20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AU" dirty="0" smtClean="0">
                  <a:solidFill>
                    <a:schemeClr val="bg1"/>
                  </a:solidFill>
                </a:rPr>
                <a:t>	always suitable</a:t>
              </a:r>
            </a:p>
            <a:p>
              <a:pPr>
                <a:lnSpc>
                  <a:spcPct val="150000"/>
                </a:lnSpc>
              </a:pPr>
              <a:r>
                <a:rPr lang="en-AU" dirty="0" smtClean="0">
                  <a:solidFill>
                    <a:schemeClr val="bg1"/>
                  </a:solidFill>
                </a:rPr>
                <a:t>	becomes suitable</a:t>
              </a:r>
            </a:p>
            <a:p>
              <a:pPr>
                <a:lnSpc>
                  <a:spcPct val="150000"/>
                </a:lnSpc>
              </a:pPr>
              <a:r>
                <a:rPr lang="en-AU" dirty="0" smtClean="0">
                  <a:solidFill>
                    <a:schemeClr val="bg1"/>
                  </a:solidFill>
                </a:rPr>
                <a:t>	becomes </a:t>
              </a:r>
              <a:r>
                <a:rPr lang="en-AU" dirty="0" smtClean="0">
                  <a:solidFill>
                    <a:schemeClr val="bg1"/>
                  </a:solidFill>
                </a:rPr>
                <a:t>unsuitable</a:t>
              </a:r>
              <a:endParaRPr lang="en-AU" dirty="0" smtClean="0"/>
            </a:p>
            <a:p>
              <a:endParaRPr lang="en-AU" dirty="0">
                <a:solidFill>
                  <a:schemeClr val="bg2"/>
                </a:solidFill>
              </a:endParaRPr>
            </a:p>
          </p:txBody>
        </p:sp>
        <p:sp>
          <p:nvSpPr>
            <p:cNvPr id="6" name="Explosion 1 5"/>
            <p:cNvSpPr/>
            <p:nvPr/>
          </p:nvSpPr>
          <p:spPr>
            <a:xfrm>
              <a:off x="8500329" y="3427296"/>
              <a:ext cx="504056" cy="360040"/>
            </a:xfrm>
            <a:prstGeom prst="irregularSeal1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  <p:sp>
          <p:nvSpPr>
            <p:cNvPr id="7" name="Explosion 1 6"/>
            <p:cNvSpPr/>
            <p:nvPr/>
          </p:nvSpPr>
          <p:spPr>
            <a:xfrm>
              <a:off x="8500329" y="3859344"/>
              <a:ext cx="504056" cy="360040"/>
            </a:xfrm>
            <a:prstGeom prst="irregularSeal1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  <p:sp>
          <p:nvSpPr>
            <p:cNvPr id="8" name="Explosion 1 7"/>
            <p:cNvSpPr/>
            <p:nvPr/>
          </p:nvSpPr>
          <p:spPr>
            <a:xfrm>
              <a:off x="8500329" y="4219384"/>
              <a:ext cx="504056" cy="360040"/>
            </a:xfrm>
            <a:prstGeom prst="irregularSeal1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8" y="187255"/>
            <a:ext cx="7703127" cy="64201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5385"/>
          <a:stretch/>
        </p:blipFill>
        <p:spPr>
          <a:xfrm>
            <a:off x="8307715" y="3910318"/>
            <a:ext cx="3527201" cy="24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18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46473" y="354253"/>
            <a:ext cx="3763463" cy="3093154"/>
            <a:chOff x="8146473" y="1518034"/>
            <a:chExt cx="3763463" cy="3093154"/>
          </a:xfrm>
        </p:grpSpPr>
        <p:sp>
          <p:nvSpPr>
            <p:cNvPr id="5" name="TextBox 4"/>
            <p:cNvSpPr txBox="1"/>
            <p:nvPr/>
          </p:nvSpPr>
          <p:spPr>
            <a:xfrm>
              <a:off x="8146473" y="1518034"/>
              <a:ext cx="3763463" cy="309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dirty="0">
                  <a:solidFill>
                    <a:prstClr val="white"/>
                  </a:solidFill>
                </a:rPr>
                <a:t>Climate space for the </a:t>
              </a:r>
              <a:r>
                <a:rPr lang="en-AU" sz="3200" b="1" dirty="0" err="1" smtClean="0">
                  <a:solidFill>
                    <a:prstClr val="white"/>
                  </a:solidFill>
                </a:rPr>
                <a:t>Lumholtz</a:t>
              </a:r>
              <a:r>
                <a:rPr lang="en-AU" sz="3200" b="1" dirty="0" smtClean="0">
                  <a:solidFill>
                    <a:prstClr val="white"/>
                  </a:solidFill>
                </a:rPr>
                <a:t> Tree </a:t>
              </a:r>
              <a:r>
                <a:rPr lang="en-AU" sz="3200" b="1" dirty="0">
                  <a:solidFill>
                    <a:prstClr val="white"/>
                  </a:solidFill>
                </a:rPr>
                <a:t>K</a:t>
              </a:r>
              <a:r>
                <a:rPr lang="en-AU" sz="3200" b="1" dirty="0" smtClean="0">
                  <a:solidFill>
                    <a:prstClr val="white"/>
                  </a:solidFill>
                </a:rPr>
                <a:t>angaroo</a:t>
              </a:r>
              <a:endParaRPr lang="en-AU" sz="2000" dirty="0">
                <a:solidFill>
                  <a:prstClr val="white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prstClr val="white"/>
                  </a:solidFill>
                </a:rPr>
                <a:t>	always suitable</a:t>
              </a: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prstClr val="white"/>
                  </a:solidFill>
                </a:rPr>
                <a:t>	becomes suitable</a:t>
              </a: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prstClr val="white"/>
                  </a:solidFill>
                </a:rPr>
                <a:t>	becomes unsuitable</a:t>
              </a:r>
              <a:endParaRPr lang="en-AU" dirty="0">
                <a:solidFill>
                  <a:prstClr val="black"/>
                </a:solidFill>
              </a:endParaRPr>
            </a:p>
            <a:p>
              <a:endParaRPr lang="en-AU" dirty="0">
                <a:solidFill>
                  <a:srgbClr val="E7E6E6"/>
                </a:solidFill>
              </a:endParaRPr>
            </a:p>
          </p:txBody>
        </p:sp>
        <p:sp>
          <p:nvSpPr>
            <p:cNvPr id="6" name="Explosion 1 5"/>
            <p:cNvSpPr/>
            <p:nvPr/>
          </p:nvSpPr>
          <p:spPr>
            <a:xfrm>
              <a:off x="8500329" y="3122500"/>
              <a:ext cx="504056" cy="360040"/>
            </a:xfrm>
            <a:prstGeom prst="irregularSeal1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  <p:sp>
          <p:nvSpPr>
            <p:cNvPr id="7" name="Explosion 1 6"/>
            <p:cNvSpPr/>
            <p:nvPr/>
          </p:nvSpPr>
          <p:spPr>
            <a:xfrm>
              <a:off x="8500329" y="3554548"/>
              <a:ext cx="504056" cy="360040"/>
            </a:xfrm>
            <a:prstGeom prst="irregularSeal1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  <p:sp>
          <p:nvSpPr>
            <p:cNvPr id="8" name="Explosion 1 7"/>
            <p:cNvSpPr/>
            <p:nvPr/>
          </p:nvSpPr>
          <p:spPr>
            <a:xfrm>
              <a:off x="8500329" y="3914588"/>
              <a:ext cx="504056" cy="360040"/>
            </a:xfrm>
            <a:prstGeom prst="irregularSeal1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85360"/>
            <a:ext cx="7751584" cy="6460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5873" t="9517" r="22777" b="2203"/>
          <a:stretch/>
        </p:blipFill>
        <p:spPr>
          <a:xfrm>
            <a:off x="9358241" y="3235623"/>
            <a:ext cx="2748605" cy="35440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46473" y="5394694"/>
            <a:ext cx="1145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 smtClean="0">
                <a:solidFill>
                  <a:schemeClr val="bg1"/>
                </a:solidFill>
              </a:rPr>
              <a:t>Photo: Tree Kangaroo and Mammal Group</a:t>
            </a:r>
          </a:p>
          <a:p>
            <a:r>
              <a:rPr lang="en-AU" sz="1200" i="1" dirty="0" smtClean="0">
                <a:solidFill>
                  <a:prstClr val="white"/>
                </a:solidFill>
              </a:rPr>
              <a:t>www.tree-kangaroo.net</a:t>
            </a:r>
          </a:p>
          <a:p>
            <a:endParaRPr lang="en-AU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02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46473" y="354253"/>
            <a:ext cx="3763463" cy="3093154"/>
            <a:chOff x="8146473" y="1518034"/>
            <a:chExt cx="3763463" cy="3093154"/>
          </a:xfrm>
        </p:grpSpPr>
        <p:sp>
          <p:nvSpPr>
            <p:cNvPr id="5" name="TextBox 4"/>
            <p:cNvSpPr txBox="1"/>
            <p:nvPr/>
          </p:nvSpPr>
          <p:spPr>
            <a:xfrm>
              <a:off x="8146473" y="1518034"/>
              <a:ext cx="3763463" cy="309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dirty="0">
                  <a:solidFill>
                    <a:prstClr val="white"/>
                  </a:solidFill>
                </a:rPr>
                <a:t>Climate space for the </a:t>
              </a:r>
              <a:r>
                <a:rPr lang="en-AU" sz="3200" b="1" dirty="0" smtClean="0">
                  <a:solidFill>
                    <a:prstClr val="white"/>
                  </a:solidFill>
                </a:rPr>
                <a:t>Green Ringtail Possum</a:t>
              </a:r>
              <a:endParaRPr lang="en-AU" sz="2000" dirty="0">
                <a:solidFill>
                  <a:prstClr val="white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prstClr val="white"/>
                  </a:solidFill>
                </a:rPr>
                <a:t>	always suitable</a:t>
              </a: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prstClr val="white"/>
                  </a:solidFill>
                </a:rPr>
                <a:t>	becomes suitable</a:t>
              </a: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prstClr val="white"/>
                  </a:solidFill>
                </a:rPr>
                <a:t>	becomes unsuitable</a:t>
              </a:r>
              <a:endParaRPr lang="en-AU" dirty="0">
                <a:solidFill>
                  <a:prstClr val="black"/>
                </a:solidFill>
              </a:endParaRPr>
            </a:p>
            <a:p>
              <a:endParaRPr lang="en-AU" dirty="0">
                <a:solidFill>
                  <a:srgbClr val="E7E6E6"/>
                </a:solidFill>
              </a:endParaRPr>
            </a:p>
          </p:txBody>
        </p:sp>
        <p:sp>
          <p:nvSpPr>
            <p:cNvPr id="6" name="Explosion 1 5"/>
            <p:cNvSpPr/>
            <p:nvPr/>
          </p:nvSpPr>
          <p:spPr>
            <a:xfrm>
              <a:off x="8500329" y="3122500"/>
              <a:ext cx="504056" cy="360040"/>
            </a:xfrm>
            <a:prstGeom prst="irregularSeal1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  <p:sp>
          <p:nvSpPr>
            <p:cNvPr id="7" name="Explosion 1 6"/>
            <p:cNvSpPr/>
            <p:nvPr/>
          </p:nvSpPr>
          <p:spPr>
            <a:xfrm>
              <a:off x="8500329" y="3554548"/>
              <a:ext cx="504056" cy="360040"/>
            </a:xfrm>
            <a:prstGeom prst="irregularSeal1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  <p:sp>
          <p:nvSpPr>
            <p:cNvPr id="8" name="Explosion 1 7"/>
            <p:cNvSpPr/>
            <p:nvPr/>
          </p:nvSpPr>
          <p:spPr>
            <a:xfrm>
              <a:off x="8500329" y="3914588"/>
              <a:ext cx="504056" cy="360040"/>
            </a:xfrm>
            <a:prstGeom prst="irregularSeal1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92D05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26875" y="6308314"/>
            <a:ext cx="358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 smtClean="0">
                <a:solidFill>
                  <a:prstClr val="white"/>
                </a:solidFill>
              </a:rPr>
              <a:t>Photo courtesy of </a:t>
            </a:r>
            <a:r>
              <a:rPr lang="en-AU" sz="1200" i="1" dirty="0">
                <a:solidFill>
                  <a:prstClr val="white"/>
                </a:solidFill>
              </a:rPr>
              <a:t>Tree Kangaroo and Mammal </a:t>
            </a:r>
            <a:r>
              <a:rPr lang="en-AU" sz="1200" i="1" dirty="0" smtClean="0">
                <a:solidFill>
                  <a:prstClr val="white"/>
                </a:solidFill>
              </a:rPr>
              <a:t>Group</a:t>
            </a:r>
          </a:p>
          <a:p>
            <a:r>
              <a:rPr lang="en-AU" sz="1200" i="1" dirty="0" smtClean="0">
                <a:solidFill>
                  <a:prstClr val="white"/>
                </a:solidFill>
              </a:rPr>
              <a:t>www.tree-kangaroo.net</a:t>
            </a:r>
            <a:endParaRPr lang="en-AU" sz="1200" i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0" y="131156"/>
            <a:ext cx="7877138" cy="6565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835" y="3297175"/>
            <a:ext cx="3011139" cy="30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13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841" y="86003"/>
            <a:ext cx="3609862" cy="2075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868" t="3922" r="5677" b="4259"/>
          <a:stretch/>
        </p:blipFill>
        <p:spPr>
          <a:xfrm>
            <a:off x="110839" y="126061"/>
            <a:ext cx="4516582" cy="6633423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4891633" y="195263"/>
            <a:ext cx="687549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600" b="1" dirty="0" smtClean="0">
                <a:solidFill>
                  <a:schemeClr val="bg1"/>
                </a:solidFill>
              </a:rPr>
              <a:t>Mahogany Glider</a:t>
            </a:r>
          </a:p>
          <a:p>
            <a:r>
              <a:rPr lang="en-AU" sz="3600" b="1" i="1" dirty="0">
                <a:solidFill>
                  <a:schemeClr val="bg1"/>
                </a:solidFill>
              </a:rPr>
              <a:t>(</a:t>
            </a:r>
            <a:r>
              <a:rPr lang="en-AU" sz="3600" b="1" i="1" dirty="0" err="1" smtClean="0">
                <a:solidFill>
                  <a:schemeClr val="bg1"/>
                </a:solidFill>
              </a:rPr>
              <a:t>Petaurus</a:t>
            </a:r>
            <a:r>
              <a:rPr lang="en-AU" sz="3600" b="1" i="1" dirty="0" smtClean="0">
                <a:solidFill>
                  <a:schemeClr val="bg1"/>
                </a:solidFill>
              </a:rPr>
              <a:t> </a:t>
            </a:r>
            <a:r>
              <a:rPr lang="en-AU" sz="3600" b="1" i="1" dirty="0" err="1" smtClean="0">
                <a:solidFill>
                  <a:schemeClr val="bg1"/>
                </a:solidFill>
              </a:rPr>
              <a:t>gracilis</a:t>
            </a:r>
            <a:r>
              <a:rPr lang="en-AU" sz="3600" b="1" i="1" dirty="0" smtClean="0">
                <a:solidFill>
                  <a:schemeClr val="bg1"/>
                </a:solidFill>
              </a:rPr>
              <a:t>)</a:t>
            </a:r>
            <a:endParaRPr lang="en-AU" sz="3600" b="1" i="1" dirty="0">
              <a:solidFill>
                <a:schemeClr val="bg1"/>
              </a:solidFill>
            </a:endParaRPr>
          </a:p>
          <a:p>
            <a:endParaRPr lang="en-AU" sz="1600" b="1" dirty="0" smtClean="0">
              <a:solidFill>
                <a:schemeClr val="bg1"/>
              </a:solidFill>
            </a:endParaRPr>
          </a:p>
          <a:p>
            <a:endParaRPr lang="en-AU" sz="2000" b="1" dirty="0" smtClean="0">
              <a:solidFill>
                <a:schemeClr val="bg1"/>
              </a:solidFill>
            </a:endParaRPr>
          </a:p>
          <a:p>
            <a:endParaRPr lang="en-AU" sz="2000" b="1" dirty="0" smtClean="0">
              <a:solidFill>
                <a:schemeClr val="bg1"/>
              </a:solidFill>
            </a:endParaRPr>
          </a:p>
          <a:p>
            <a:endParaRPr lang="en-AU" sz="2000" b="1" dirty="0">
              <a:solidFill>
                <a:schemeClr val="bg1"/>
              </a:solidFill>
            </a:endParaRPr>
          </a:p>
          <a:p>
            <a:r>
              <a:rPr lang="en-AU" sz="2000" b="1" dirty="0" smtClean="0">
                <a:solidFill>
                  <a:schemeClr val="bg1"/>
                </a:solidFill>
              </a:rPr>
              <a:t>Habitat</a:t>
            </a:r>
            <a:r>
              <a:rPr lang="en-AU" sz="2000" b="1" dirty="0">
                <a:solidFill>
                  <a:schemeClr val="bg1"/>
                </a:solidFill>
              </a:rPr>
              <a:t>:</a:t>
            </a:r>
            <a:r>
              <a:rPr lang="en-AU" sz="2000" dirty="0">
                <a:solidFill>
                  <a:schemeClr val="bg1"/>
                </a:solidFill>
              </a:rPr>
              <a:t> restricted to a narrow band of swampy, lowland forest.</a:t>
            </a:r>
          </a:p>
          <a:p>
            <a:endParaRPr lang="en-AU" sz="2000" b="1" dirty="0" smtClean="0">
              <a:solidFill>
                <a:schemeClr val="bg1"/>
              </a:solidFill>
            </a:endParaRPr>
          </a:p>
          <a:p>
            <a:r>
              <a:rPr lang="en-AU" sz="2000" b="1" dirty="0" smtClean="0">
                <a:solidFill>
                  <a:schemeClr val="bg1"/>
                </a:solidFill>
              </a:rPr>
              <a:t>Climate </a:t>
            </a:r>
            <a:r>
              <a:rPr lang="en-AU" sz="2000" b="1" dirty="0">
                <a:solidFill>
                  <a:schemeClr val="bg1"/>
                </a:solidFill>
              </a:rPr>
              <a:t>change vulnerability</a:t>
            </a:r>
            <a:r>
              <a:rPr lang="en-AU" sz="2000" dirty="0">
                <a:solidFill>
                  <a:schemeClr val="bg1"/>
                </a:solidFill>
              </a:rPr>
              <a:t>: more climate space gained than last. “always suitable” areas are mostly non-remnant; a large proportion of the gained climate space is remnant. The gained areas are mostly high altitude. Some area gained in MWS.</a:t>
            </a:r>
          </a:p>
          <a:p>
            <a:endParaRPr lang="en-AU" sz="2000" b="1" dirty="0" smtClean="0">
              <a:solidFill>
                <a:schemeClr val="bg1"/>
              </a:solidFill>
            </a:endParaRPr>
          </a:p>
          <a:p>
            <a:r>
              <a:rPr lang="en-AU" sz="2000" b="1" dirty="0" smtClean="0">
                <a:solidFill>
                  <a:schemeClr val="bg1"/>
                </a:solidFill>
              </a:rPr>
              <a:t>Spatial </a:t>
            </a:r>
            <a:r>
              <a:rPr lang="en-AU" sz="2000" b="1" dirty="0">
                <a:solidFill>
                  <a:schemeClr val="bg1"/>
                </a:solidFill>
              </a:rPr>
              <a:t>management </a:t>
            </a:r>
            <a:r>
              <a:rPr lang="en-AU" sz="2000" b="1" dirty="0" smtClean="0">
                <a:solidFill>
                  <a:schemeClr val="bg1"/>
                </a:solidFill>
              </a:rPr>
              <a:t>actions:</a:t>
            </a:r>
            <a:endParaRPr lang="en-AU" sz="2000" dirty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2000" dirty="0">
                <a:solidFill>
                  <a:schemeClr val="bg1"/>
                </a:solidFill>
              </a:rPr>
              <a:t>Prioritise protection for areas that remain suitable. 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AU" sz="2000" dirty="0">
                <a:solidFill>
                  <a:schemeClr val="bg1"/>
                </a:solidFill>
              </a:rPr>
              <a:t>Protect upland areas of gained climate space.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AU" sz="2000" dirty="0">
                <a:solidFill>
                  <a:schemeClr val="bg1"/>
                </a:solidFill>
              </a:rPr>
              <a:t>Consider translocation to gained climate space, in AWT, MWS or Hinchinbrook Island</a:t>
            </a:r>
            <a:r>
              <a:rPr lang="en-AU" sz="2000" dirty="0" smtClean="0">
                <a:solidFill>
                  <a:schemeClr val="bg1"/>
                </a:solidFill>
              </a:rPr>
              <a:t>.</a:t>
            </a:r>
            <a:endParaRPr lang="en-AU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785"/>
          <a:stretch/>
        </p:blipFill>
        <p:spPr>
          <a:xfrm>
            <a:off x="2927927" y="1096736"/>
            <a:ext cx="1217693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15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eneric Document" ma:contentTypeID="0x0101007416C6529761274790C2F9E33E7523E10200750A960E1F4370409C02F5DDFB8F2130" ma:contentTypeVersion="29" ma:contentTypeDescription="" ma:contentTypeScope="" ma:versionID="d2ddfc0643f3faf25faf007e8699726a">
  <xsd:schema xmlns:xsd="http://www.w3.org/2001/XMLSchema" xmlns:xs="http://www.w3.org/2001/XMLSchema" xmlns:p="http://schemas.microsoft.com/office/2006/metadata/properties" xmlns:ns2="fadc9423-e3ff-4273-a4e5-affe749f9ebb" xmlns:ns3="http://schemas.microsoft.com/sharepoint/v4" xmlns:ns4="69404c36-79c7-4869-bce4-2f7e0362010e" targetNamespace="http://schemas.microsoft.com/office/2006/metadata/properties" ma:root="true" ma:fieldsID="148c316607520367400da3fe5365d394" ns2:_="" ns3:_="" ns4:_="">
    <xsd:import namespace="fadc9423-e3ff-4273-a4e5-affe749f9ebb"/>
    <xsd:import namespace="http://schemas.microsoft.com/sharepoint/v4"/>
    <xsd:import namespace="69404c36-79c7-4869-bce4-2f7e0362010e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_dlc_DocId" minOccurs="0"/>
                <xsd:element ref="ns2:_dlc_DocIdUrl" minOccurs="0"/>
                <xsd:element ref="ns2:_dlc_DocIdPersistId" minOccurs="0"/>
                <xsd:element ref="ns2:TaxKeywordTaxHTField" minOccurs="0"/>
                <xsd:element ref="ns2:ff5e9b398a6d44b5b47fc55422ae3b6e" minOccurs="0"/>
                <xsd:element ref="ns3:IconOverlay" minOccurs="0"/>
                <xsd:element ref="ns4:SharedWithUsers" minOccurs="0"/>
                <xsd:element ref="ns4:SharingHintHash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dc9423-e3ff-4273-a4e5-affe749f9ebb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7a7dd1ed-51ea-4820-a709-9108525f5b78}" ma:internalName="TaxCatchAll" ma:showField="CatchAllData" ma:web="fadc9423-e3ff-4273-a4e5-affe749f9e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7a7dd1ed-51ea-4820-a709-9108525f5b78}" ma:internalName="TaxCatchAllLabel" ma:readOnly="true" ma:showField="CatchAllDataLabel" ma:web="fadc9423-e3ff-4273-a4e5-affe749f9e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c91a101d-034a-4059-91ab-b57be40a0e69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ff5e9b398a6d44b5b47fc55422ae3b6e" ma:index="15" nillable="true" ma:taxonomy="true" ma:internalName="ff5e9b398a6d44b5b47fc55422ae3b6e" ma:taxonomyFieldName="Topic" ma:displayName="Topic" ma:indexed="true" ma:default="" ma:fieldId="{ff5e9b39-8a6d-44b5-b47f-c55422ae3b6e}" ma:sspId="c91a101d-034a-4059-91ab-b57be40a0e69" ma:termSetId="79d799fd-9078-46d1-9fbc-3dea6af30d9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7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404c36-79c7-4869-bce4-2f7e0362010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9" nillable="true" ma:displayName="Sharing Hint Hash" ma:internalName="SharingHintHash" ma:readOnly="true">
      <xsd:simpleType>
        <xsd:restriction base="dms:Text"/>
      </xsd:simpleType>
    </xsd:element>
    <xsd:element name="SharedWithDetails" ma:index="2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fadc9423-e3ff-4273-a4e5-affe749f9ebb">
      <Terms xmlns="http://schemas.microsoft.com/office/infopath/2007/PartnerControls"/>
    </TaxKeywordTaxHTField>
    <ff5e9b398a6d44b5b47fc55422ae3b6e xmlns="fadc9423-e3ff-4273-a4e5-affe749f9ebb">
      <Terms xmlns="http://schemas.microsoft.com/office/infopath/2007/PartnerControls"/>
    </ff5e9b398a6d44b5b47fc55422ae3b6e>
    <TaxCatchAll xmlns="fadc9423-e3ff-4273-a4e5-affe749f9ebb"/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73F26787-2A07-4695-A082-184E493D8F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dc9423-e3ff-4273-a4e5-affe749f9ebb"/>
    <ds:schemaRef ds:uri="http://schemas.microsoft.com/sharepoint/v4"/>
    <ds:schemaRef ds:uri="69404c36-79c7-4869-bce4-2f7e036201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2865D8-1E53-45FA-90C4-1F6E9B383E1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E54C45B-D5E9-485F-B1C0-0C230449791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279F6E6-F4D6-4091-BCB2-BA8915C0F6AD}">
  <ds:schemaRefs>
    <ds:schemaRef ds:uri="fadc9423-e3ff-4273-a4e5-affe749f9ebb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69404c36-79c7-4869-bce4-2f7e0362010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158</Words>
  <Application>Microsoft Office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Terrain NRM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Penny Scott</dc:creator>
  <cp:lastModifiedBy>Penny Scott</cp:lastModifiedBy>
  <cp:revision>8</cp:revision>
  <dcterms:created xsi:type="dcterms:W3CDTF">2015-11-16T23:20:45Z</dcterms:created>
  <dcterms:modified xsi:type="dcterms:W3CDTF">2015-11-17T00:17:12Z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0x0101007416C6529761274790C2F9E33E7523E10200750A960E1F4370409C02F5DDFB8F2130</vt:lpwstr>
  </property>
</Properties>
</file>